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9" r:id="rId1"/>
  </p:sldMasterIdLst>
  <p:notesMasterIdLst>
    <p:notesMasterId r:id="rId7"/>
  </p:notesMasterIdLst>
  <p:sldIdLst>
    <p:sldId id="641" r:id="rId2"/>
    <p:sldId id="634" r:id="rId3"/>
    <p:sldId id="636" r:id="rId4"/>
    <p:sldId id="622" r:id="rId5"/>
    <p:sldId id="635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  <a:srgbClr val="CCCCFF"/>
    <a:srgbClr val="FFFF85"/>
    <a:srgbClr val="DCF0C6"/>
    <a:srgbClr val="C5F0FF"/>
    <a:srgbClr val="66FF99"/>
    <a:srgbClr val="DCE6F1"/>
    <a:srgbClr val="0000FF"/>
    <a:srgbClr val="3399FF"/>
    <a:srgbClr val="410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6457" autoAdjust="0"/>
  </p:normalViewPr>
  <p:slideViewPr>
    <p:cSldViewPr snapToGrid="0">
      <p:cViewPr>
        <p:scale>
          <a:sx n="75" d="100"/>
          <a:sy n="75" d="100"/>
        </p:scale>
        <p:origin x="-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5541" tIns="47770" rIns="95541" bIns="47770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5541" tIns="47770" rIns="95541" bIns="47770" rtlCol="0"/>
          <a:lstStyle>
            <a:lvl1pPr algn="r">
              <a:defRPr sz="1300"/>
            </a:lvl1pPr>
          </a:lstStyle>
          <a:p>
            <a:fld id="{A7BC76FC-3FE0-4D7E-A6A9-DBAE8B53FF27}" type="datetimeFigureOut">
              <a:rPr lang="ru-RU" smtClean="0"/>
              <a:pPr/>
              <a:t>08.07.2021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1" tIns="47770" rIns="95541" bIns="4777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5541" tIns="47770" rIns="95541" bIns="4777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5"/>
            <a:ext cx="2945659" cy="498135"/>
          </a:xfrm>
          <a:prstGeom prst="rect">
            <a:avLst/>
          </a:prstGeom>
        </p:spPr>
        <p:txBody>
          <a:bodyPr vert="horz" lIns="95541" tIns="47770" rIns="95541" bIns="47770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5"/>
            <a:ext cx="2945659" cy="498135"/>
          </a:xfrm>
          <a:prstGeom prst="rect">
            <a:avLst/>
          </a:prstGeom>
        </p:spPr>
        <p:txBody>
          <a:bodyPr vert="horz" lIns="95541" tIns="47770" rIns="95541" bIns="47770" rtlCol="0" anchor="b"/>
          <a:lstStyle>
            <a:lvl1pPr algn="r">
              <a:defRPr sz="1300"/>
            </a:lvl1pPr>
          </a:lstStyle>
          <a:p>
            <a:fld id="{B018D3A8-C69B-4D72-AAFF-FB49C66549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1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406">
              <a:defRPr/>
            </a:pPr>
            <a:fld id="{B018D3A8-C69B-4D72-AAFF-FB49C66549BE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55406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697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406">
              <a:defRPr/>
            </a:pPr>
            <a:fld id="{B018D3A8-C69B-4D72-AAFF-FB49C66549BE}" type="slidenum">
              <a:rPr lang="ru-RU">
                <a:solidFill>
                  <a:prstClr val="black"/>
                </a:solidFill>
              </a:rPr>
              <a:pPr defTabSz="955406"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5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406">
              <a:defRPr/>
            </a:pPr>
            <a:fld id="{B018D3A8-C69B-4D72-AAFF-FB49C66549BE}" type="slidenum">
              <a:rPr lang="ru-RU">
                <a:solidFill>
                  <a:prstClr val="black"/>
                </a:solidFill>
              </a:rPr>
              <a:pPr defTabSz="955406"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58963" y="644525"/>
            <a:ext cx="5716587" cy="3216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12503" indent="-27404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96158" indent="-21923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34625" indent="-21923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73087" indent="-21923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11550" indent="-2192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50015" indent="-2192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88478" indent="-2192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726942" indent="-2192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B39D102-A850-4F08-B103-108125BEA9FE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5406">
              <a:defRPr/>
            </a:pPr>
            <a:fld id="{B018D3A8-C69B-4D72-AAFF-FB49C66549BE}" type="slidenum">
              <a:rPr lang="ru-RU">
                <a:solidFill>
                  <a:prstClr val="black"/>
                </a:solidFill>
              </a:rPr>
              <a:pPr defTabSz="955406"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3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6C836C85-A025-4B1F-8D5F-7C9C2101C3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8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8B35908B-201D-437B-A485-B3979A122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7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90C0AF24-1600-446F-8B7C-EDAE05E389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8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5FC2C754-A925-4B01-BE22-4B1B4E3FA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4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9179FE8C-9B31-4A51-A7BD-4E17227C35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0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6F837C4C-CC37-4503-BB9D-2F1E4C8BA2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45BFF1BD-529A-41E0-9090-E52989CF57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2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622DEB17-95ED-42B3-9BE0-B6230C0DB1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4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44E59E78-4DF9-4014-9C4F-8BA7863D4A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8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C499B913-083D-4839-B130-4E87DC5063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fld id="{EEB4258A-DC15-48C7-9674-82722802FD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9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772AF57D-4B53-44EA-94E1-C993AE1899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08.07.2021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Уч. № 415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CC2FE7A0-12C4-43BE-901F-3954B0CD83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7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marL="0" marR="0" lvl="0" indent="0" algn="ctr" defTabSz="6997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1199543" y="33192"/>
              <a:ext cx="9754150" cy="67165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 defTabSz="1037337">
                <a:lnSpc>
                  <a:spcPct val="90000"/>
                </a:lnSpc>
                <a:defRPr/>
              </a:pPr>
              <a:r>
                <a: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Принципы </a:t>
              </a: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комплектования </a:t>
              </a:r>
              <a:endPara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63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marL="0" marR="0" lvl="0" indent="0" algn="ctr" defTabSz="96382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EF94A86B-0D3D-430A-B275-2D6AB3201902}" type="slidenum">
                <a:rPr lang="ru-RU" kern="0" cap="none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pPr marL="0" marR="0" lvl="0" indent="0" algn="ctr" defTabSz="963823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</a:t>
              </a:fld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155" name="Прямая соединительная линия 154"/>
          <p:cNvCxnSpPr/>
          <p:nvPr/>
        </p:nvCxnSpPr>
        <p:spPr>
          <a:xfrm>
            <a:off x="-9402" y="743812"/>
            <a:ext cx="12198914" cy="15869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Дуга 49"/>
          <p:cNvSpPr/>
          <p:nvPr/>
        </p:nvSpPr>
        <p:spPr bwMode="auto">
          <a:xfrm rot="9215295">
            <a:off x="5635986" y="4007959"/>
            <a:ext cx="2165836" cy="1745952"/>
          </a:xfrm>
          <a:prstGeom prst="arc">
            <a:avLst>
              <a:gd name="adj1" fmla="val 12189808"/>
              <a:gd name="adj2" fmla="val 20605150"/>
            </a:avLst>
          </a:prstGeom>
          <a:gradFill>
            <a:gsLst>
              <a:gs pos="0">
                <a:srgbClr val="92D050"/>
              </a:gs>
              <a:gs pos="61000">
                <a:schemeClr val="bg1"/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u="sng">
              <a:latin typeface="Tahoma" pitchFamily="34" charset="0"/>
            </a:endParaRPr>
          </a:p>
        </p:txBody>
      </p:sp>
      <p:sp>
        <p:nvSpPr>
          <p:cNvPr id="53" name="Дуга 52"/>
          <p:cNvSpPr/>
          <p:nvPr/>
        </p:nvSpPr>
        <p:spPr bwMode="auto">
          <a:xfrm rot="14074555">
            <a:off x="4708293" y="3822293"/>
            <a:ext cx="2165836" cy="1745952"/>
          </a:xfrm>
          <a:prstGeom prst="arc">
            <a:avLst>
              <a:gd name="adj1" fmla="val 12189808"/>
              <a:gd name="adj2" fmla="val 20605150"/>
            </a:avLst>
          </a:prstGeom>
          <a:gradFill>
            <a:gsLst>
              <a:gs pos="0">
                <a:srgbClr val="92D050"/>
              </a:gs>
              <a:gs pos="61000">
                <a:schemeClr val="bg1"/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u="sng">
              <a:latin typeface="Tahoma" pitchFamily="34" charset="0"/>
            </a:endParaRPr>
          </a:p>
        </p:txBody>
      </p:sp>
      <p:sp>
        <p:nvSpPr>
          <p:cNvPr id="54" name="Дуга 53"/>
          <p:cNvSpPr/>
          <p:nvPr/>
        </p:nvSpPr>
        <p:spPr bwMode="auto">
          <a:xfrm rot="4390758">
            <a:off x="6424167" y="3070080"/>
            <a:ext cx="2331056" cy="1835187"/>
          </a:xfrm>
          <a:prstGeom prst="arc">
            <a:avLst>
              <a:gd name="adj1" fmla="val 12189808"/>
              <a:gd name="adj2" fmla="val 828106"/>
            </a:avLst>
          </a:prstGeom>
          <a:gradFill>
            <a:gsLst>
              <a:gs pos="0">
                <a:srgbClr val="92D050"/>
              </a:gs>
              <a:gs pos="61000">
                <a:schemeClr val="bg1"/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u="sng">
              <a:latin typeface="Tahoma" pitchFamily="34" charset="0"/>
            </a:endParaRPr>
          </a:p>
        </p:txBody>
      </p:sp>
      <p:sp>
        <p:nvSpPr>
          <p:cNvPr id="62" name="Дуга 61"/>
          <p:cNvSpPr/>
          <p:nvPr/>
        </p:nvSpPr>
        <p:spPr bwMode="auto">
          <a:xfrm rot="19992005">
            <a:off x="6332005" y="2571026"/>
            <a:ext cx="1240865" cy="1268268"/>
          </a:xfrm>
          <a:prstGeom prst="arc">
            <a:avLst>
              <a:gd name="adj1" fmla="val 14011090"/>
              <a:gd name="adj2" fmla="val 20444175"/>
            </a:avLst>
          </a:prstGeom>
          <a:gradFill>
            <a:gsLst>
              <a:gs pos="0">
                <a:srgbClr val="92D050"/>
              </a:gs>
              <a:gs pos="61000">
                <a:schemeClr val="bg1"/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u="sng">
              <a:latin typeface="Tahoma" pitchFamily="34" charset="0"/>
            </a:endParaRPr>
          </a:p>
        </p:txBody>
      </p:sp>
      <p:sp>
        <p:nvSpPr>
          <p:cNvPr id="66" name="Дуга 65"/>
          <p:cNvSpPr/>
          <p:nvPr/>
        </p:nvSpPr>
        <p:spPr bwMode="auto">
          <a:xfrm rot="19992005">
            <a:off x="5101397" y="2810770"/>
            <a:ext cx="1565359" cy="1391124"/>
          </a:xfrm>
          <a:prstGeom prst="arc">
            <a:avLst>
              <a:gd name="adj1" fmla="val 12189808"/>
              <a:gd name="adj2" fmla="val 20605150"/>
            </a:avLst>
          </a:prstGeom>
          <a:gradFill>
            <a:gsLst>
              <a:gs pos="0">
                <a:srgbClr val="92D050"/>
              </a:gs>
              <a:gs pos="61000">
                <a:schemeClr val="bg1"/>
              </a:gs>
            </a:gsLst>
            <a:lin ang="5400000" scaled="1"/>
          </a:gra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ru-RU" sz="2667" u="sng">
              <a:latin typeface="Tahoma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47329" y="3107638"/>
            <a:ext cx="2515199" cy="163563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Военный комиссариат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47329" y="4805681"/>
            <a:ext cx="2515199" cy="173355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 Narrow" panose="020B060602020203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 Narrow" panose="020B060602020203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Arial Narrow" panose="020B0606020202030204" pitchFamily="34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Казаки, сотрудники ЧОП,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выпускники ВУЦ</a:t>
            </a: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1470039" y="4490613"/>
            <a:ext cx="1756448" cy="1101396"/>
          </a:xfrm>
          <a:prstGeom prst="roundRect">
            <a:avLst/>
          </a:prstGeom>
          <a:solidFill>
            <a:srgbClr val="FFD9D9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ru-RU" sz="1333" dirty="0">
              <a:latin typeface="Arial Narrow" panose="020B060602020203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9348930" y="4372183"/>
            <a:ext cx="2759092" cy="218736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ЦОМР</a:t>
            </a: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9348930" y="1220754"/>
            <a:ext cx="2759092" cy="30677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Воинская часть-формирователь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(в/ч ПГ)</a:t>
            </a: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47328" y="1220755"/>
            <a:ext cx="4992555" cy="172819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/>
              </a:gs>
              <a:gs pos="100000">
                <a:srgbClr val="66FFFF"/>
              </a:gs>
            </a:gsLst>
            <a:path path="circle">
              <a:fillToRect l="50000" t="130000" r="50000" b="-30000"/>
            </a:path>
            <a:tileRect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Воинские части гарнизона (субъекта РФ), расформировываемые воинские части</a:t>
            </a:r>
          </a:p>
        </p:txBody>
      </p:sp>
      <p:sp>
        <p:nvSpPr>
          <p:cNvPr id="73" name="AutoShape 17"/>
          <p:cNvSpPr>
            <a:spLocks noChangeArrowheads="1"/>
          </p:cNvSpPr>
          <p:nvPr/>
        </p:nvSpPr>
        <p:spPr bwMode="auto">
          <a:xfrm>
            <a:off x="1470039" y="2000085"/>
            <a:ext cx="756452" cy="3504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3000">
                <a:srgbClr val="FF7C80"/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1219170" fontAlgn="b">
              <a:buClr>
                <a:srgbClr val="0000FF"/>
              </a:buClr>
              <a:tabLst>
                <a:tab pos="0" algn="l"/>
                <a:tab pos="1896486" algn="l"/>
                <a:tab pos="2848962" algn="l"/>
                <a:tab pos="3799322" algn="l"/>
                <a:tab pos="4749681" algn="l"/>
                <a:tab pos="5700041" algn="l"/>
                <a:tab pos="6650400" algn="l"/>
                <a:tab pos="7602877" algn="l"/>
                <a:tab pos="8553237" algn="l"/>
                <a:tab pos="9503596" algn="l"/>
                <a:tab pos="10453956" algn="l"/>
                <a:tab pos="11404315" algn="l"/>
                <a:tab pos="12356791" algn="l"/>
                <a:tab pos="13307151" algn="l"/>
                <a:tab pos="14257510" algn="l"/>
                <a:tab pos="15207870" algn="l"/>
                <a:tab pos="16158229" algn="l"/>
                <a:tab pos="17110706" algn="l"/>
                <a:tab pos="18061066" algn="l"/>
                <a:tab pos="19011425" algn="l"/>
              </a:tabLst>
            </a:pPr>
            <a:r>
              <a:rPr lang="ru-RU" altLang="ru-RU" sz="1600" b="1" dirty="0" err="1">
                <a:latin typeface="Arial Narrow" panose="020B0606020202030204" pitchFamily="34" charset="0"/>
                <a:cs typeface="Arial" pitchFamily="34" charset="0"/>
              </a:rPr>
              <a:t>мсп</a:t>
            </a:r>
            <a:endParaRPr lang="ru-RU" altLang="ru-RU" sz="1600" b="1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cxnSp>
        <p:nvCxnSpPr>
          <p:cNvPr id="74" name="Прямая соединительная линия 73"/>
          <p:cNvCxnSpPr>
            <a:stCxn id="73" idx="0"/>
          </p:cNvCxnSpPr>
          <p:nvPr/>
        </p:nvCxnSpPr>
        <p:spPr bwMode="auto">
          <a:xfrm>
            <a:off x="1470039" y="2000086"/>
            <a:ext cx="0" cy="82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Прямая соединительная линия 74"/>
          <p:cNvCxnSpPr/>
          <p:nvPr/>
        </p:nvCxnSpPr>
        <p:spPr bwMode="auto">
          <a:xfrm>
            <a:off x="335361" y="2026776"/>
            <a:ext cx="0" cy="82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335361" y="1999545"/>
            <a:ext cx="756452" cy="3504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3000">
                <a:srgbClr val="FF7C80"/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1219170" fontAlgn="b">
              <a:buClr>
                <a:srgbClr val="0000FF"/>
              </a:buClr>
              <a:tabLst>
                <a:tab pos="0" algn="l"/>
                <a:tab pos="1896486" algn="l"/>
                <a:tab pos="2848962" algn="l"/>
                <a:tab pos="3799322" algn="l"/>
                <a:tab pos="4749681" algn="l"/>
                <a:tab pos="5700041" algn="l"/>
                <a:tab pos="6650400" algn="l"/>
                <a:tab pos="7602877" algn="l"/>
                <a:tab pos="8553237" algn="l"/>
                <a:tab pos="9503596" algn="l"/>
                <a:tab pos="10453956" algn="l"/>
                <a:tab pos="11404315" algn="l"/>
                <a:tab pos="12356791" algn="l"/>
                <a:tab pos="13307151" algn="l"/>
                <a:tab pos="14257510" algn="l"/>
                <a:tab pos="15207870" algn="l"/>
                <a:tab pos="16158229" algn="l"/>
                <a:tab pos="17110706" algn="l"/>
                <a:tab pos="18061066" algn="l"/>
                <a:tab pos="19011425" algn="l"/>
              </a:tabLst>
            </a:pPr>
            <a:r>
              <a:rPr lang="ru-RU" altLang="ru-RU" sz="1600" b="1" dirty="0">
                <a:latin typeface="Arial Narrow" panose="020B0606020202030204" pitchFamily="34" charset="0"/>
                <a:cs typeface="Arial" pitchFamily="34" charset="0"/>
              </a:rPr>
              <a:t>оуц</a:t>
            </a:r>
            <a:endParaRPr lang="ru-RU" altLang="ru-RU" sz="1600" b="1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77" name="AutoShape 17"/>
          <p:cNvSpPr>
            <a:spLocks noChangeArrowheads="1"/>
          </p:cNvSpPr>
          <p:nvPr/>
        </p:nvSpPr>
        <p:spPr bwMode="auto">
          <a:xfrm>
            <a:off x="894233" y="2001375"/>
            <a:ext cx="378225" cy="350400"/>
          </a:xfrm>
          <a:prstGeom prst="flowChartDecision">
            <a:avLst/>
          </a:prstGeom>
          <a:gradFill>
            <a:gsLst>
              <a:gs pos="0">
                <a:schemeClr val="bg1"/>
              </a:gs>
              <a:gs pos="93000">
                <a:srgbClr val="FF7C80"/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1219170" fontAlgn="b">
              <a:buClr>
                <a:srgbClr val="0000FF"/>
              </a:buClr>
              <a:tabLst>
                <a:tab pos="0" algn="l"/>
                <a:tab pos="1896486" algn="l"/>
                <a:tab pos="2848962" algn="l"/>
                <a:tab pos="3799322" algn="l"/>
                <a:tab pos="4749681" algn="l"/>
                <a:tab pos="5700041" algn="l"/>
                <a:tab pos="6650400" algn="l"/>
                <a:tab pos="7602877" algn="l"/>
                <a:tab pos="8553237" algn="l"/>
                <a:tab pos="9503596" algn="l"/>
                <a:tab pos="10453956" algn="l"/>
                <a:tab pos="11404315" algn="l"/>
                <a:tab pos="12356791" algn="l"/>
                <a:tab pos="13307151" algn="l"/>
                <a:tab pos="14257510" algn="l"/>
                <a:tab pos="15207870" algn="l"/>
                <a:tab pos="16158229" algn="l"/>
                <a:tab pos="17110706" algn="l"/>
                <a:tab pos="18061066" algn="l"/>
                <a:tab pos="19011425" algn="l"/>
              </a:tabLst>
            </a:pPr>
            <a:endParaRPr lang="ru-RU" altLang="ru-RU" sz="1600" b="1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78" name="Freeform 36"/>
          <p:cNvSpPr>
            <a:spLocks/>
          </p:cNvSpPr>
          <p:nvPr/>
        </p:nvSpPr>
        <p:spPr bwMode="auto">
          <a:xfrm>
            <a:off x="10595504" y="2607191"/>
            <a:ext cx="973105" cy="350400"/>
          </a:xfrm>
          <a:custGeom>
            <a:avLst/>
            <a:gdLst>
              <a:gd name="T0" fmla="*/ 0 w 332"/>
              <a:gd name="T1" fmla="*/ 0 h 131"/>
              <a:gd name="T2" fmla="*/ 253 w 332"/>
              <a:gd name="T3" fmla="*/ 0 h 131"/>
              <a:gd name="T4" fmla="*/ 216 w 332"/>
              <a:gd name="T5" fmla="*/ 67 h 131"/>
              <a:gd name="T6" fmla="*/ 253 w 332"/>
              <a:gd name="T7" fmla="*/ 136 h 131"/>
              <a:gd name="T8" fmla="*/ 0 w 332"/>
              <a:gd name="T9" fmla="*/ 136 h 131"/>
              <a:gd name="T10" fmla="*/ 0 w 332"/>
              <a:gd name="T11" fmla="*/ 0 h 1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32" h="131">
                <a:moveTo>
                  <a:pt x="0" y="0"/>
                </a:moveTo>
                <a:lnTo>
                  <a:pt x="332" y="0"/>
                </a:lnTo>
                <a:lnTo>
                  <a:pt x="284" y="65"/>
                </a:lnTo>
                <a:lnTo>
                  <a:pt x="332" y="131"/>
                </a:lnTo>
                <a:lnTo>
                  <a:pt x="0" y="131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12700" cap="flat" cmpd="sng">
            <a:solidFill>
              <a:srgbClr val="FF33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/>
          </a:p>
        </p:txBody>
      </p:sp>
      <p:sp>
        <p:nvSpPr>
          <p:cNvPr id="79" name="Freeform 39"/>
          <p:cNvSpPr>
            <a:spLocks/>
          </p:cNvSpPr>
          <p:nvPr/>
        </p:nvSpPr>
        <p:spPr bwMode="auto">
          <a:xfrm>
            <a:off x="2562527" y="1999545"/>
            <a:ext cx="887367" cy="350400"/>
          </a:xfrm>
          <a:custGeom>
            <a:avLst/>
            <a:gdLst>
              <a:gd name="T0" fmla="*/ 0 w 391"/>
              <a:gd name="T1" fmla="*/ 0 h 136"/>
              <a:gd name="T2" fmla="*/ 0 w 391"/>
              <a:gd name="T3" fmla="*/ 136 h 136"/>
              <a:gd name="T4" fmla="*/ 254 w 391"/>
              <a:gd name="T5" fmla="*/ 136 h 136"/>
              <a:gd name="T6" fmla="*/ 318 w 391"/>
              <a:gd name="T7" fmla="*/ 0 h 136"/>
              <a:gd name="T8" fmla="*/ 0 w 391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1" h="136">
                <a:moveTo>
                  <a:pt x="0" y="0"/>
                </a:moveTo>
                <a:lnTo>
                  <a:pt x="0" y="136"/>
                </a:lnTo>
                <a:lnTo>
                  <a:pt x="312" y="136"/>
                </a:lnTo>
                <a:lnTo>
                  <a:pt x="39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sz="2400"/>
          </a:p>
        </p:txBody>
      </p:sp>
      <p:sp>
        <p:nvSpPr>
          <p:cNvPr id="80" name="Text Box 40"/>
          <p:cNvSpPr txBox="1">
            <a:spLocks noChangeArrowheads="1"/>
          </p:cNvSpPr>
          <p:nvPr/>
        </p:nvSpPr>
        <p:spPr bwMode="auto">
          <a:xfrm>
            <a:off x="2558873" y="1990088"/>
            <a:ext cx="773571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01" tIns="60951" rIns="121901" bIns="60951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омсбр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 bwMode="auto">
          <a:xfrm>
            <a:off x="2557365" y="1991080"/>
            <a:ext cx="0" cy="82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Прямая соединительная линия 81"/>
          <p:cNvCxnSpPr/>
          <p:nvPr/>
        </p:nvCxnSpPr>
        <p:spPr bwMode="auto">
          <a:xfrm>
            <a:off x="10595199" y="2607192"/>
            <a:ext cx="0" cy="82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 Box 40"/>
          <p:cNvSpPr txBox="1">
            <a:spLocks noChangeArrowheads="1"/>
          </p:cNvSpPr>
          <p:nvPr/>
        </p:nvSpPr>
        <p:spPr bwMode="auto">
          <a:xfrm>
            <a:off x="10681240" y="2564904"/>
            <a:ext cx="571593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01" tIns="60951" rIns="121901" bIns="60951">
            <a:spAutoFit/>
          </a:bodyPr>
          <a:lstStyle/>
          <a:p>
            <a:r>
              <a:rPr lang="ru-RU" sz="1600" b="1" dirty="0" err="1">
                <a:latin typeface="Arial Narrow" panose="020B0606020202030204" pitchFamily="34" charset="0"/>
              </a:rPr>
              <a:t>мсд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 bwMode="auto">
          <a:xfrm>
            <a:off x="3534920" y="1867565"/>
            <a:ext cx="2465069" cy="88936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dirty="0">
                <a:latin typeface="Arial Narrow" panose="020B0606020202030204" pitchFamily="34" charset="0"/>
              </a:rPr>
              <a:t>Сокращаемые должности, офицеры заместительского звена перемещаются на вышестоящую воинскую должность</a:t>
            </a:r>
          </a:p>
        </p:txBody>
      </p:sp>
      <p:sp>
        <p:nvSpPr>
          <p:cNvPr id="85" name="Скругленный прямоугольник 84"/>
          <p:cNvSpPr/>
          <p:nvPr/>
        </p:nvSpPr>
        <p:spPr bwMode="auto">
          <a:xfrm>
            <a:off x="4543429" y="3716004"/>
            <a:ext cx="992908" cy="648611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b="1" dirty="0">
                <a:latin typeface="Arial Narrow" panose="020B0606020202030204" pitchFamily="34" charset="0"/>
              </a:rPr>
              <a:t>Офицеры</a:t>
            </a:r>
          </a:p>
        </p:txBody>
      </p:sp>
      <p:sp>
        <p:nvSpPr>
          <p:cNvPr id="86" name="Скругленный прямоугольник 85"/>
          <p:cNvSpPr/>
          <p:nvPr/>
        </p:nvSpPr>
        <p:spPr bwMode="auto">
          <a:xfrm>
            <a:off x="4777504" y="4408425"/>
            <a:ext cx="1101377" cy="648611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b="1" dirty="0">
                <a:latin typeface="Arial Narrow" panose="020B0606020202030204" pitchFamily="34" charset="0"/>
              </a:rPr>
              <a:t>Прапорщики, сержанты, солдаты</a:t>
            </a:r>
          </a:p>
        </p:txBody>
      </p:sp>
      <p:cxnSp>
        <p:nvCxnSpPr>
          <p:cNvPr id="87" name="Прямая со стрелкой 86"/>
          <p:cNvCxnSpPr>
            <a:stCxn id="84" idx="2"/>
            <a:endCxn id="85" idx="0"/>
          </p:cNvCxnSpPr>
          <p:nvPr/>
        </p:nvCxnSpPr>
        <p:spPr bwMode="auto">
          <a:xfrm>
            <a:off x="4767455" y="2756926"/>
            <a:ext cx="272428" cy="959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Скругленный прямоугольник 87"/>
          <p:cNvSpPr/>
          <p:nvPr/>
        </p:nvSpPr>
        <p:spPr bwMode="auto">
          <a:xfrm>
            <a:off x="7171039" y="2338815"/>
            <a:ext cx="992908" cy="648611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b="1" dirty="0">
                <a:latin typeface="Arial Narrow" panose="020B0606020202030204" pitchFamily="34" charset="0"/>
              </a:rPr>
              <a:t>КП</a:t>
            </a: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7605659" y="3028173"/>
            <a:ext cx="992908" cy="648611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b="1" dirty="0">
                <a:latin typeface="Arial Narrow" panose="020B0606020202030204" pitchFamily="34" charset="0"/>
              </a:rPr>
              <a:t>НШ</a:t>
            </a:r>
          </a:p>
        </p:txBody>
      </p:sp>
      <p:sp>
        <p:nvSpPr>
          <p:cNvPr id="90" name="Скругленный прямоугольник 89"/>
          <p:cNvSpPr/>
          <p:nvPr/>
        </p:nvSpPr>
        <p:spPr bwMode="auto">
          <a:xfrm>
            <a:off x="7819989" y="3723572"/>
            <a:ext cx="992908" cy="648611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b="1" dirty="0">
                <a:latin typeface="Arial Narrow" panose="020B0606020202030204" pitchFamily="34" charset="0"/>
              </a:rPr>
              <a:t>ЗНШ</a:t>
            </a:r>
          </a:p>
        </p:txBody>
      </p:sp>
      <p:sp>
        <p:nvSpPr>
          <p:cNvPr id="91" name="Скругленный прямоугольник 90"/>
          <p:cNvSpPr/>
          <p:nvPr/>
        </p:nvSpPr>
        <p:spPr bwMode="auto">
          <a:xfrm>
            <a:off x="7605659" y="4418971"/>
            <a:ext cx="992908" cy="648611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b="1" dirty="0">
                <a:latin typeface="Arial Narrow" panose="020B0606020202030204" pitchFamily="34" charset="0"/>
              </a:rPr>
              <a:t>КБ</a:t>
            </a:r>
          </a:p>
        </p:txBody>
      </p:sp>
      <p:sp>
        <p:nvSpPr>
          <p:cNvPr id="92" name="Скругленный прямоугольник 91"/>
          <p:cNvSpPr/>
          <p:nvPr/>
        </p:nvSpPr>
        <p:spPr bwMode="auto">
          <a:xfrm>
            <a:off x="7171039" y="5129057"/>
            <a:ext cx="992908" cy="648611"/>
          </a:xfrm>
          <a:prstGeom prst="roundRect">
            <a:avLst/>
          </a:prstGeom>
          <a:solidFill>
            <a:srgbClr val="FF99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b="1" dirty="0">
                <a:latin typeface="Arial Narrow" panose="020B0606020202030204" pitchFamily="34" charset="0"/>
              </a:rPr>
              <a:t>ЗК по В</a:t>
            </a:r>
          </a:p>
        </p:txBody>
      </p:sp>
      <p:sp>
        <p:nvSpPr>
          <p:cNvPr id="93" name="Скругленный прямоугольник 92"/>
          <p:cNvSpPr/>
          <p:nvPr/>
        </p:nvSpPr>
        <p:spPr bwMode="auto">
          <a:xfrm>
            <a:off x="9120565" y="2364207"/>
            <a:ext cx="992908" cy="418184"/>
          </a:xfrm>
          <a:prstGeom prst="roundRect">
            <a:avLst/>
          </a:prstGeom>
          <a:solidFill>
            <a:srgbClr val="FFD9D9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dirty="0">
                <a:latin typeface="Arial Narrow" panose="020B0606020202030204" pitchFamily="34" charset="0"/>
              </a:rPr>
              <a:t>ЗКП</a:t>
            </a:r>
          </a:p>
        </p:txBody>
      </p:sp>
      <p:sp>
        <p:nvSpPr>
          <p:cNvPr id="94" name="Скругленный прямоугольник 93"/>
          <p:cNvSpPr/>
          <p:nvPr/>
        </p:nvSpPr>
        <p:spPr bwMode="auto">
          <a:xfrm>
            <a:off x="9113878" y="2840343"/>
            <a:ext cx="992908" cy="418184"/>
          </a:xfrm>
          <a:prstGeom prst="roundRect">
            <a:avLst/>
          </a:prstGeom>
          <a:solidFill>
            <a:srgbClr val="FFD9D9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dirty="0">
                <a:latin typeface="Arial Narrow" panose="020B0606020202030204" pitchFamily="34" charset="0"/>
              </a:rPr>
              <a:t>ЗНШ</a:t>
            </a:r>
          </a:p>
        </p:txBody>
      </p:sp>
      <p:sp>
        <p:nvSpPr>
          <p:cNvPr id="95" name="Скругленный прямоугольник 94"/>
          <p:cNvSpPr/>
          <p:nvPr/>
        </p:nvSpPr>
        <p:spPr bwMode="auto">
          <a:xfrm>
            <a:off x="9113878" y="3342653"/>
            <a:ext cx="992908" cy="418184"/>
          </a:xfrm>
          <a:prstGeom prst="roundRect">
            <a:avLst/>
          </a:prstGeom>
          <a:solidFill>
            <a:srgbClr val="FFD9D9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dirty="0">
                <a:latin typeface="Arial Narrow" panose="020B0606020202030204" pitchFamily="34" charset="0"/>
              </a:rPr>
              <a:t>Ст. оф. ГрОМР</a:t>
            </a:r>
          </a:p>
        </p:txBody>
      </p:sp>
      <p:sp>
        <p:nvSpPr>
          <p:cNvPr id="96" name="Скругленный прямоугольник 95"/>
          <p:cNvSpPr/>
          <p:nvPr/>
        </p:nvSpPr>
        <p:spPr bwMode="auto">
          <a:xfrm>
            <a:off x="9120565" y="3838785"/>
            <a:ext cx="992908" cy="418184"/>
          </a:xfrm>
          <a:prstGeom prst="roundRect">
            <a:avLst/>
          </a:prstGeom>
          <a:solidFill>
            <a:srgbClr val="FFD9D9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dirty="0">
                <a:latin typeface="Arial Narrow" panose="020B0606020202030204" pitchFamily="34" charset="0"/>
              </a:rPr>
              <a:t>ЗКБ</a:t>
            </a:r>
          </a:p>
        </p:txBody>
      </p:sp>
      <p:grpSp>
        <p:nvGrpSpPr>
          <p:cNvPr id="97" name="Group 504"/>
          <p:cNvGrpSpPr>
            <a:grpSpLocks/>
          </p:cNvGrpSpPr>
          <p:nvPr/>
        </p:nvGrpSpPr>
        <p:grpSpPr bwMode="auto">
          <a:xfrm>
            <a:off x="10172201" y="3405892"/>
            <a:ext cx="1035051" cy="465667"/>
            <a:chOff x="14203" y="13191"/>
            <a:chExt cx="2546" cy="938"/>
          </a:xfrm>
        </p:grpSpPr>
        <p:grpSp>
          <p:nvGrpSpPr>
            <p:cNvPr id="98" name="Group 505"/>
            <p:cNvGrpSpPr>
              <a:grpSpLocks/>
            </p:cNvGrpSpPr>
            <p:nvPr/>
          </p:nvGrpSpPr>
          <p:grpSpPr bwMode="auto">
            <a:xfrm>
              <a:off x="14203" y="13530"/>
              <a:ext cx="2546" cy="599"/>
              <a:chOff x="11589" y="4857"/>
              <a:chExt cx="1446" cy="471"/>
            </a:xfrm>
          </p:grpSpPr>
          <p:sp>
            <p:nvSpPr>
              <p:cNvPr id="231" name="Freeform 506"/>
              <p:cNvSpPr>
                <a:spLocks/>
              </p:cNvSpPr>
              <p:nvPr/>
            </p:nvSpPr>
            <p:spPr bwMode="auto">
              <a:xfrm>
                <a:off x="11628" y="4857"/>
                <a:ext cx="1407" cy="422"/>
              </a:xfrm>
              <a:custGeom>
                <a:avLst/>
                <a:gdLst>
                  <a:gd name="T0" fmla="*/ 817 w 20000"/>
                  <a:gd name="T1" fmla="*/ 0 h 20000"/>
                  <a:gd name="T2" fmla="*/ 422 w 20000"/>
                  <a:gd name="T3" fmla="*/ 38 h 20000"/>
                  <a:gd name="T4" fmla="*/ 0 w 20000"/>
                  <a:gd name="T5" fmla="*/ 164 h 20000"/>
                  <a:gd name="T6" fmla="*/ 0 w 20000"/>
                  <a:gd name="T7" fmla="*/ 224 h 20000"/>
                  <a:gd name="T8" fmla="*/ 167 w 20000"/>
                  <a:gd name="T9" fmla="*/ 246 h 20000"/>
                  <a:gd name="T10" fmla="*/ 114 w 20000"/>
                  <a:gd name="T11" fmla="*/ 322 h 20000"/>
                  <a:gd name="T12" fmla="*/ 501 w 20000"/>
                  <a:gd name="T13" fmla="*/ 421 h 20000"/>
                  <a:gd name="T14" fmla="*/ 659 w 20000"/>
                  <a:gd name="T15" fmla="*/ 361 h 20000"/>
                  <a:gd name="T16" fmla="*/ 905 w 20000"/>
                  <a:gd name="T17" fmla="*/ 404 h 20000"/>
                  <a:gd name="T18" fmla="*/ 1221 w 20000"/>
                  <a:gd name="T19" fmla="*/ 269 h 20000"/>
                  <a:gd name="T20" fmla="*/ 1233 w 20000"/>
                  <a:gd name="T21" fmla="*/ 266 h 20000"/>
                  <a:gd name="T22" fmla="*/ 1406 w 20000"/>
                  <a:gd name="T23" fmla="*/ 82 h 20000"/>
                  <a:gd name="T24" fmla="*/ 817 w 20000"/>
                  <a:gd name="T25" fmla="*/ 0 h 200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000" h="20000">
                    <a:moveTo>
                      <a:pt x="11618" y="0"/>
                    </a:moveTo>
                    <a:lnTo>
                      <a:pt x="5997" y="1815"/>
                    </a:lnTo>
                    <a:lnTo>
                      <a:pt x="0" y="7788"/>
                    </a:lnTo>
                    <a:lnTo>
                      <a:pt x="0" y="10624"/>
                    </a:lnTo>
                    <a:lnTo>
                      <a:pt x="2374" y="11682"/>
                    </a:lnTo>
                    <a:lnTo>
                      <a:pt x="1624" y="15274"/>
                    </a:lnTo>
                    <a:lnTo>
                      <a:pt x="7123" y="19962"/>
                    </a:lnTo>
                    <a:lnTo>
                      <a:pt x="9366" y="17127"/>
                    </a:lnTo>
                    <a:lnTo>
                      <a:pt x="12867" y="19168"/>
                    </a:lnTo>
                    <a:lnTo>
                      <a:pt x="17362" y="12741"/>
                    </a:lnTo>
                    <a:lnTo>
                      <a:pt x="17524" y="12628"/>
                    </a:lnTo>
                    <a:lnTo>
                      <a:pt x="19990" y="3894"/>
                    </a:lnTo>
                    <a:lnTo>
                      <a:pt x="11618" y="0"/>
                    </a:lnTo>
                    <a:close/>
                  </a:path>
                </a:pathLst>
              </a:custGeom>
              <a:solidFill>
                <a:srgbClr val="DFDFDF"/>
              </a:solidFill>
              <a:ln w="9525" cap="flat">
                <a:solidFill>
                  <a:srgbClr val="808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32" name="Freeform 507"/>
              <p:cNvSpPr>
                <a:spLocks/>
              </p:cNvSpPr>
              <p:nvPr/>
            </p:nvSpPr>
            <p:spPr bwMode="auto">
              <a:xfrm>
                <a:off x="11589" y="4954"/>
                <a:ext cx="1425" cy="374"/>
              </a:xfrm>
              <a:custGeom>
                <a:avLst/>
                <a:gdLst>
                  <a:gd name="T0" fmla="*/ 9 w 20000"/>
                  <a:gd name="T1" fmla="*/ 88 h 20000"/>
                  <a:gd name="T2" fmla="*/ 6 w 20000"/>
                  <a:gd name="T3" fmla="*/ 87 h 20000"/>
                  <a:gd name="T4" fmla="*/ 0 w 20000"/>
                  <a:gd name="T5" fmla="*/ 165 h 20000"/>
                  <a:gd name="T6" fmla="*/ 158 w 20000"/>
                  <a:gd name="T7" fmla="*/ 187 h 20000"/>
                  <a:gd name="T8" fmla="*/ 123 w 20000"/>
                  <a:gd name="T9" fmla="*/ 242 h 20000"/>
                  <a:gd name="T10" fmla="*/ 131 w 20000"/>
                  <a:gd name="T11" fmla="*/ 275 h 20000"/>
                  <a:gd name="T12" fmla="*/ 510 w 20000"/>
                  <a:gd name="T13" fmla="*/ 373 h 20000"/>
                  <a:gd name="T14" fmla="*/ 668 w 20000"/>
                  <a:gd name="T15" fmla="*/ 313 h 20000"/>
                  <a:gd name="T16" fmla="*/ 914 w 20000"/>
                  <a:gd name="T17" fmla="*/ 356 h 20000"/>
                  <a:gd name="T18" fmla="*/ 1266 w 20000"/>
                  <a:gd name="T19" fmla="*/ 203 h 20000"/>
                  <a:gd name="T20" fmla="*/ 1424 w 20000"/>
                  <a:gd name="T21" fmla="*/ 38 h 20000"/>
                  <a:gd name="T22" fmla="*/ 1415 w 20000"/>
                  <a:gd name="T23" fmla="*/ 0 h 20000"/>
                  <a:gd name="T24" fmla="*/ 1249 w 20000"/>
                  <a:gd name="T25" fmla="*/ 181 h 20000"/>
                  <a:gd name="T26" fmla="*/ 914 w 20000"/>
                  <a:gd name="T27" fmla="*/ 324 h 20000"/>
                  <a:gd name="T28" fmla="*/ 677 w 20000"/>
                  <a:gd name="T29" fmla="*/ 280 h 20000"/>
                  <a:gd name="T30" fmla="*/ 510 w 20000"/>
                  <a:gd name="T31" fmla="*/ 340 h 20000"/>
                  <a:gd name="T32" fmla="*/ 123 w 20000"/>
                  <a:gd name="T33" fmla="*/ 242 h 20000"/>
                  <a:gd name="T34" fmla="*/ 176 w 20000"/>
                  <a:gd name="T35" fmla="*/ 165 h 20000"/>
                  <a:gd name="T36" fmla="*/ 9 w 20000"/>
                  <a:gd name="T37" fmla="*/ 143 h 20000"/>
                  <a:gd name="T38" fmla="*/ 0 w 20000"/>
                  <a:gd name="T39" fmla="*/ 88 h 200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000" h="20000">
                    <a:moveTo>
                      <a:pt x="120" y="4701"/>
                    </a:moveTo>
                    <a:lnTo>
                      <a:pt x="90" y="4658"/>
                    </a:lnTo>
                    <a:lnTo>
                      <a:pt x="0" y="8803"/>
                    </a:lnTo>
                    <a:lnTo>
                      <a:pt x="2224" y="10000"/>
                    </a:lnTo>
                    <a:lnTo>
                      <a:pt x="1733" y="12949"/>
                    </a:lnTo>
                    <a:lnTo>
                      <a:pt x="1844" y="14701"/>
                    </a:lnTo>
                    <a:lnTo>
                      <a:pt x="7154" y="19957"/>
                    </a:lnTo>
                    <a:lnTo>
                      <a:pt x="9379" y="16752"/>
                    </a:lnTo>
                    <a:lnTo>
                      <a:pt x="12826" y="19060"/>
                    </a:lnTo>
                    <a:lnTo>
                      <a:pt x="17766" y="10855"/>
                    </a:lnTo>
                    <a:lnTo>
                      <a:pt x="19990" y="2051"/>
                    </a:lnTo>
                    <a:lnTo>
                      <a:pt x="19860" y="0"/>
                    </a:lnTo>
                    <a:lnTo>
                      <a:pt x="17525" y="9701"/>
                    </a:lnTo>
                    <a:lnTo>
                      <a:pt x="12826" y="17308"/>
                    </a:lnTo>
                    <a:lnTo>
                      <a:pt x="9499" y="14957"/>
                    </a:lnTo>
                    <a:lnTo>
                      <a:pt x="7154" y="18205"/>
                    </a:lnTo>
                    <a:lnTo>
                      <a:pt x="1733" y="12949"/>
                    </a:lnTo>
                    <a:lnTo>
                      <a:pt x="2475" y="8803"/>
                    </a:lnTo>
                    <a:lnTo>
                      <a:pt x="120" y="7650"/>
                    </a:lnTo>
                    <a:lnTo>
                      <a:pt x="0" y="4701"/>
                    </a:lnTo>
                  </a:path>
                </a:pathLst>
              </a:custGeom>
              <a:solidFill>
                <a:srgbClr val="808000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</p:grpSp>
        <p:grpSp>
          <p:nvGrpSpPr>
            <p:cNvPr id="99" name="Group 508"/>
            <p:cNvGrpSpPr>
              <a:grpSpLocks/>
            </p:cNvGrpSpPr>
            <p:nvPr/>
          </p:nvGrpSpPr>
          <p:grpSpPr bwMode="auto">
            <a:xfrm flipH="1">
              <a:off x="14502" y="13191"/>
              <a:ext cx="1781" cy="545"/>
              <a:chOff x="0" y="0"/>
              <a:chExt cx="20000" cy="20000"/>
            </a:xfrm>
          </p:grpSpPr>
          <p:sp>
            <p:nvSpPr>
              <p:cNvPr id="174" name="Rectangle 509"/>
              <p:cNvSpPr>
                <a:spLocks noChangeArrowheads="1"/>
              </p:cNvSpPr>
              <p:nvPr/>
            </p:nvSpPr>
            <p:spPr bwMode="auto">
              <a:xfrm>
                <a:off x="3307" y="0"/>
                <a:ext cx="16693" cy="19973"/>
              </a:xfrm>
              <a:prstGeom prst="rect">
                <a:avLst/>
              </a:prstGeom>
              <a:solidFill>
                <a:srgbClr val="E5E5E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75" name="Freeform 510"/>
              <p:cNvSpPr>
                <a:spLocks/>
              </p:cNvSpPr>
              <p:nvPr/>
            </p:nvSpPr>
            <p:spPr bwMode="auto">
              <a:xfrm>
                <a:off x="0" y="0"/>
                <a:ext cx="3307" cy="20000"/>
              </a:xfrm>
              <a:custGeom>
                <a:avLst/>
                <a:gdLst>
                  <a:gd name="T0" fmla="*/ 3268 w 20000"/>
                  <a:gd name="T1" fmla="*/ 0 h 20000"/>
                  <a:gd name="T2" fmla="*/ 0 w 20000"/>
                  <a:gd name="T3" fmla="*/ 2049 h 20000"/>
                  <a:gd name="T4" fmla="*/ 0 w 20000"/>
                  <a:gd name="T5" fmla="*/ 18140 h 20000"/>
                  <a:gd name="T6" fmla="*/ 3268 w 20000"/>
                  <a:gd name="T7" fmla="*/ 19973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9765" y="0"/>
                    </a:moveTo>
                    <a:lnTo>
                      <a:pt x="0" y="2049"/>
                    </a:lnTo>
                    <a:lnTo>
                      <a:pt x="0" y="18140"/>
                    </a:lnTo>
                    <a:lnTo>
                      <a:pt x="19765" y="19973"/>
                    </a:lnTo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76" name="Rectangle 511"/>
              <p:cNvSpPr>
                <a:spLocks noChangeArrowheads="1"/>
              </p:cNvSpPr>
              <p:nvPr/>
            </p:nvSpPr>
            <p:spPr bwMode="auto">
              <a:xfrm>
                <a:off x="16342" y="113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77" name="Rectangle 512"/>
              <p:cNvSpPr>
                <a:spLocks noChangeArrowheads="1"/>
              </p:cNvSpPr>
              <p:nvPr/>
            </p:nvSpPr>
            <p:spPr bwMode="auto">
              <a:xfrm>
                <a:off x="13463" y="113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78" name="Rectangle 513"/>
              <p:cNvSpPr>
                <a:spLocks noChangeArrowheads="1"/>
              </p:cNvSpPr>
              <p:nvPr/>
            </p:nvSpPr>
            <p:spPr bwMode="auto">
              <a:xfrm>
                <a:off x="10584" y="113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79" name="Rectangle 514"/>
              <p:cNvSpPr>
                <a:spLocks noChangeArrowheads="1"/>
              </p:cNvSpPr>
              <p:nvPr/>
            </p:nvSpPr>
            <p:spPr bwMode="auto">
              <a:xfrm>
                <a:off x="7665" y="113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0" name="Rectangle 515"/>
              <p:cNvSpPr>
                <a:spLocks noChangeArrowheads="1"/>
              </p:cNvSpPr>
              <p:nvPr/>
            </p:nvSpPr>
            <p:spPr bwMode="auto">
              <a:xfrm>
                <a:off x="4747" y="113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1" name="Rectangle 516"/>
              <p:cNvSpPr>
                <a:spLocks noChangeArrowheads="1"/>
              </p:cNvSpPr>
              <p:nvPr/>
            </p:nvSpPr>
            <p:spPr bwMode="auto">
              <a:xfrm>
                <a:off x="16342" y="299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2" name="Rectangle 517"/>
              <p:cNvSpPr>
                <a:spLocks noChangeArrowheads="1"/>
              </p:cNvSpPr>
              <p:nvPr/>
            </p:nvSpPr>
            <p:spPr bwMode="auto">
              <a:xfrm>
                <a:off x="13463" y="299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3" name="Rectangle 518"/>
              <p:cNvSpPr>
                <a:spLocks noChangeArrowheads="1"/>
              </p:cNvSpPr>
              <p:nvPr/>
            </p:nvSpPr>
            <p:spPr bwMode="auto">
              <a:xfrm>
                <a:off x="10584" y="299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4" name="Rectangle 519"/>
              <p:cNvSpPr>
                <a:spLocks noChangeArrowheads="1"/>
              </p:cNvSpPr>
              <p:nvPr/>
            </p:nvSpPr>
            <p:spPr bwMode="auto">
              <a:xfrm>
                <a:off x="7665" y="299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5" name="Rectangle 520"/>
              <p:cNvSpPr>
                <a:spLocks noChangeArrowheads="1"/>
              </p:cNvSpPr>
              <p:nvPr/>
            </p:nvSpPr>
            <p:spPr bwMode="auto">
              <a:xfrm>
                <a:off x="4747" y="2992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6" name="Rectangle 521"/>
              <p:cNvSpPr>
                <a:spLocks noChangeArrowheads="1"/>
              </p:cNvSpPr>
              <p:nvPr/>
            </p:nvSpPr>
            <p:spPr bwMode="auto">
              <a:xfrm>
                <a:off x="16342" y="5040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7" name="Rectangle 522"/>
              <p:cNvSpPr>
                <a:spLocks noChangeArrowheads="1"/>
              </p:cNvSpPr>
              <p:nvPr/>
            </p:nvSpPr>
            <p:spPr bwMode="auto">
              <a:xfrm>
                <a:off x="13463" y="5040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8" name="Rectangle 523"/>
              <p:cNvSpPr>
                <a:spLocks noChangeArrowheads="1"/>
              </p:cNvSpPr>
              <p:nvPr/>
            </p:nvSpPr>
            <p:spPr bwMode="auto">
              <a:xfrm>
                <a:off x="10584" y="5040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89" name="Rectangle 524"/>
              <p:cNvSpPr>
                <a:spLocks noChangeArrowheads="1"/>
              </p:cNvSpPr>
              <p:nvPr/>
            </p:nvSpPr>
            <p:spPr bwMode="auto">
              <a:xfrm>
                <a:off x="7665" y="5040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0" name="Rectangle 525"/>
              <p:cNvSpPr>
                <a:spLocks noChangeArrowheads="1"/>
              </p:cNvSpPr>
              <p:nvPr/>
            </p:nvSpPr>
            <p:spPr bwMode="auto">
              <a:xfrm>
                <a:off x="4747" y="5040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1" name="Rectangle 526"/>
              <p:cNvSpPr>
                <a:spLocks noChangeArrowheads="1"/>
              </p:cNvSpPr>
              <p:nvPr/>
            </p:nvSpPr>
            <p:spPr bwMode="auto">
              <a:xfrm>
                <a:off x="16342" y="687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2" name="Rectangle 527"/>
              <p:cNvSpPr>
                <a:spLocks noChangeArrowheads="1"/>
              </p:cNvSpPr>
              <p:nvPr/>
            </p:nvSpPr>
            <p:spPr bwMode="auto">
              <a:xfrm>
                <a:off x="13463" y="687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3" name="Rectangle 528"/>
              <p:cNvSpPr>
                <a:spLocks noChangeArrowheads="1"/>
              </p:cNvSpPr>
              <p:nvPr/>
            </p:nvSpPr>
            <p:spPr bwMode="auto">
              <a:xfrm>
                <a:off x="10584" y="687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4" name="Rectangle 529"/>
              <p:cNvSpPr>
                <a:spLocks noChangeArrowheads="1"/>
              </p:cNvSpPr>
              <p:nvPr/>
            </p:nvSpPr>
            <p:spPr bwMode="auto">
              <a:xfrm>
                <a:off x="7665" y="687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5" name="Rectangle 530"/>
              <p:cNvSpPr>
                <a:spLocks noChangeArrowheads="1"/>
              </p:cNvSpPr>
              <p:nvPr/>
            </p:nvSpPr>
            <p:spPr bwMode="auto">
              <a:xfrm>
                <a:off x="4747" y="687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6" name="Rectangle 531"/>
              <p:cNvSpPr>
                <a:spLocks noChangeArrowheads="1"/>
              </p:cNvSpPr>
              <p:nvPr/>
            </p:nvSpPr>
            <p:spPr bwMode="auto">
              <a:xfrm>
                <a:off x="16342" y="873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7" name="Rectangle 532"/>
              <p:cNvSpPr>
                <a:spLocks noChangeArrowheads="1"/>
              </p:cNvSpPr>
              <p:nvPr/>
            </p:nvSpPr>
            <p:spPr bwMode="auto">
              <a:xfrm>
                <a:off x="13463" y="873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8" name="Rectangle 533"/>
              <p:cNvSpPr>
                <a:spLocks noChangeArrowheads="1"/>
              </p:cNvSpPr>
              <p:nvPr/>
            </p:nvSpPr>
            <p:spPr bwMode="auto">
              <a:xfrm>
                <a:off x="10584" y="873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99" name="Rectangle 534"/>
              <p:cNvSpPr>
                <a:spLocks noChangeArrowheads="1"/>
              </p:cNvSpPr>
              <p:nvPr/>
            </p:nvSpPr>
            <p:spPr bwMode="auto">
              <a:xfrm>
                <a:off x="7665" y="873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0" name="Rectangle 535"/>
              <p:cNvSpPr>
                <a:spLocks noChangeArrowheads="1"/>
              </p:cNvSpPr>
              <p:nvPr/>
            </p:nvSpPr>
            <p:spPr bwMode="auto">
              <a:xfrm>
                <a:off x="4747" y="8733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1" name="Rectangle 536"/>
              <p:cNvSpPr>
                <a:spLocks noChangeArrowheads="1"/>
              </p:cNvSpPr>
              <p:nvPr/>
            </p:nvSpPr>
            <p:spPr bwMode="auto">
              <a:xfrm>
                <a:off x="16342" y="10566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2" name="Rectangle 537"/>
              <p:cNvSpPr>
                <a:spLocks noChangeArrowheads="1"/>
              </p:cNvSpPr>
              <p:nvPr/>
            </p:nvSpPr>
            <p:spPr bwMode="auto">
              <a:xfrm>
                <a:off x="13463" y="10566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3" name="Rectangle 538"/>
              <p:cNvSpPr>
                <a:spLocks noChangeArrowheads="1"/>
              </p:cNvSpPr>
              <p:nvPr/>
            </p:nvSpPr>
            <p:spPr bwMode="auto">
              <a:xfrm>
                <a:off x="10584" y="10566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4" name="Rectangle 539"/>
              <p:cNvSpPr>
                <a:spLocks noChangeArrowheads="1"/>
              </p:cNvSpPr>
              <p:nvPr/>
            </p:nvSpPr>
            <p:spPr bwMode="auto">
              <a:xfrm>
                <a:off x="7665" y="10566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5" name="Rectangle 540"/>
              <p:cNvSpPr>
                <a:spLocks noChangeArrowheads="1"/>
              </p:cNvSpPr>
              <p:nvPr/>
            </p:nvSpPr>
            <p:spPr bwMode="auto">
              <a:xfrm>
                <a:off x="4747" y="10566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6" name="Rectangle 541"/>
              <p:cNvSpPr>
                <a:spLocks noChangeArrowheads="1"/>
              </p:cNvSpPr>
              <p:nvPr/>
            </p:nvSpPr>
            <p:spPr bwMode="auto">
              <a:xfrm>
                <a:off x="16342" y="12399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7" name="Rectangle 542"/>
              <p:cNvSpPr>
                <a:spLocks noChangeArrowheads="1"/>
              </p:cNvSpPr>
              <p:nvPr/>
            </p:nvSpPr>
            <p:spPr bwMode="auto">
              <a:xfrm>
                <a:off x="13463" y="12399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8" name="Rectangle 543"/>
              <p:cNvSpPr>
                <a:spLocks noChangeArrowheads="1"/>
              </p:cNvSpPr>
              <p:nvPr/>
            </p:nvSpPr>
            <p:spPr bwMode="auto">
              <a:xfrm>
                <a:off x="10584" y="12399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09" name="Rectangle 544"/>
              <p:cNvSpPr>
                <a:spLocks noChangeArrowheads="1"/>
              </p:cNvSpPr>
              <p:nvPr/>
            </p:nvSpPr>
            <p:spPr bwMode="auto">
              <a:xfrm>
                <a:off x="7665" y="12399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0" name="Rectangle 545"/>
              <p:cNvSpPr>
                <a:spLocks noChangeArrowheads="1"/>
              </p:cNvSpPr>
              <p:nvPr/>
            </p:nvSpPr>
            <p:spPr bwMode="auto">
              <a:xfrm>
                <a:off x="4747" y="12399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1" name="Rectangle 546"/>
              <p:cNvSpPr>
                <a:spLocks noChangeArrowheads="1"/>
              </p:cNvSpPr>
              <p:nvPr/>
            </p:nvSpPr>
            <p:spPr bwMode="auto">
              <a:xfrm>
                <a:off x="16342" y="14259"/>
                <a:ext cx="2179" cy="1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2" name="Rectangle 547"/>
              <p:cNvSpPr>
                <a:spLocks noChangeArrowheads="1"/>
              </p:cNvSpPr>
              <p:nvPr/>
            </p:nvSpPr>
            <p:spPr bwMode="auto">
              <a:xfrm>
                <a:off x="13463" y="14259"/>
                <a:ext cx="2179" cy="1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3" name="Rectangle 548"/>
              <p:cNvSpPr>
                <a:spLocks noChangeArrowheads="1"/>
              </p:cNvSpPr>
              <p:nvPr/>
            </p:nvSpPr>
            <p:spPr bwMode="auto">
              <a:xfrm>
                <a:off x="10584" y="14259"/>
                <a:ext cx="2179" cy="1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4" name="Rectangle 549"/>
              <p:cNvSpPr>
                <a:spLocks noChangeArrowheads="1"/>
              </p:cNvSpPr>
              <p:nvPr/>
            </p:nvSpPr>
            <p:spPr bwMode="auto">
              <a:xfrm>
                <a:off x="7665" y="14259"/>
                <a:ext cx="2179" cy="1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5" name="Rectangle 550"/>
              <p:cNvSpPr>
                <a:spLocks noChangeArrowheads="1"/>
              </p:cNvSpPr>
              <p:nvPr/>
            </p:nvSpPr>
            <p:spPr bwMode="auto">
              <a:xfrm>
                <a:off x="4747" y="14259"/>
                <a:ext cx="2179" cy="1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6" name="Rectangle 551"/>
              <p:cNvSpPr>
                <a:spLocks noChangeArrowheads="1"/>
              </p:cNvSpPr>
              <p:nvPr/>
            </p:nvSpPr>
            <p:spPr bwMode="auto">
              <a:xfrm>
                <a:off x="16342" y="16307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7" name="Rectangle 552"/>
              <p:cNvSpPr>
                <a:spLocks noChangeArrowheads="1"/>
              </p:cNvSpPr>
              <p:nvPr/>
            </p:nvSpPr>
            <p:spPr bwMode="auto">
              <a:xfrm>
                <a:off x="13463" y="16307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8" name="Rectangle 553"/>
              <p:cNvSpPr>
                <a:spLocks noChangeArrowheads="1"/>
              </p:cNvSpPr>
              <p:nvPr/>
            </p:nvSpPr>
            <p:spPr bwMode="auto">
              <a:xfrm>
                <a:off x="10584" y="16307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19" name="Rectangle 554"/>
              <p:cNvSpPr>
                <a:spLocks noChangeArrowheads="1"/>
              </p:cNvSpPr>
              <p:nvPr/>
            </p:nvSpPr>
            <p:spPr bwMode="auto">
              <a:xfrm>
                <a:off x="7665" y="16307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0" name="Rectangle 555"/>
              <p:cNvSpPr>
                <a:spLocks noChangeArrowheads="1"/>
              </p:cNvSpPr>
              <p:nvPr/>
            </p:nvSpPr>
            <p:spPr bwMode="auto">
              <a:xfrm>
                <a:off x="4747" y="16307"/>
                <a:ext cx="2179" cy="1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1" name="Freeform 556"/>
              <p:cNvSpPr>
                <a:spLocks/>
              </p:cNvSpPr>
              <p:nvPr/>
            </p:nvSpPr>
            <p:spPr bwMode="auto">
              <a:xfrm>
                <a:off x="1829" y="6873"/>
                <a:ext cx="1128" cy="1402"/>
              </a:xfrm>
              <a:custGeom>
                <a:avLst/>
                <a:gdLst>
                  <a:gd name="T0" fmla="*/ 1089 w 20000"/>
                  <a:gd name="T1" fmla="*/ 0 h 20000"/>
                  <a:gd name="T2" fmla="*/ 0 w 20000"/>
                  <a:gd name="T3" fmla="*/ 216 h 20000"/>
                  <a:gd name="T4" fmla="*/ 0 w 20000"/>
                  <a:gd name="T5" fmla="*/ 1105 h 20000"/>
                  <a:gd name="T6" fmla="*/ 1050 w 20000"/>
                  <a:gd name="T7" fmla="*/ 1375 h 20000"/>
                  <a:gd name="T8" fmla="*/ 105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310" y="0"/>
                    </a:moveTo>
                    <a:lnTo>
                      <a:pt x="0" y="3077"/>
                    </a:lnTo>
                    <a:lnTo>
                      <a:pt x="0" y="15769"/>
                    </a:lnTo>
                    <a:lnTo>
                      <a:pt x="18621" y="19615"/>
                    </a:lnTo>
                    <a:lnTo>
                      <a:pt x="18621" y="385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2" name="Freeform 557"/>
              <p:cNvSpPr>
                <a:spLocks/>
              </p:cNvSpPr>
              <p:nvPr/>
            </p:nvSpPr>
            <p:spPr bwMode="auto">
              <a:xfrm>
                <a:off x="350" y="7116"/>
                <a:ext cx="778" cy="916"/>
              </a:xfrm>
              <a:custGeom>
                <a:avLst/>
                <a:gdLst>
                  <a:gd name="T0" fmla="*/ 739 w 20000"/>
                  <a:gd name="T1" fmla="*/ 0 h 20000"/>
                  <a:gd name="T2" fmla="*/ 0 w 20000"/>
                  <a:gd name="T3" fmla="*/ 162 h 20000"/>
                  <a:gd name="T4" fmla="*/ 0 w 20000"/>
                  <a:gd name="T5" fmla="*/ 727 h 20000"/>
                  <a:gd name="T6" fmla="*/ 700 w 20000"/>
                  <a:gd name="T7" fmla="*/ 889 h 20000"/>
                  <a:gd name="T8" fmla="*/ 70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000" y="0"/>
                    </a:moveTo>
                    <a:lnTo>
                      <a:pt x="0" y="3529"/>
                    </a:lnTo>
                    <a:lnTo>
                      <a:pt x="0" y="15882"/>
                    </a:lnTo>
                    <a:lnTo>
                      <a:pt x="18000" y="19412"/>
                    </a:lnTo>
                    <a:lnTo>
                      <a:pt x="18000" y="588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3" name="Freeform 558"/>
              <p:cNvSpPr>
                <a:spLocks/>
              </p:cNvSpPr>
              <p:nvPr/>
            </p:nvSpPr>
            <p:spPr bwMode="auto">
              <a:xfrm>
                <a:off x="1829" y="8491"/>
                <a:ext cx="1128" cy="1374"/>
              </a:xfrm>
              <a:custGeom>
                <a:avLst/>
                <a:gdLst>
                  <a:gd name="T0" fmla="*/ 1089 w 20000"/>
                  <a:gd name="T1" fmla="*/ 0 h 20000"/>
                  <a:gd name="T2" fmla="*/ 0 w 20000"/>
                  <a:gd name="T3" fmla="*/ 216 h 20000"/>
                  <a:gd name="T4" fmla="*/ 0 w 20000"/>
                  <a:gd name="T5" fmla="*/ 1078 h 20000"/>
                  <a:gd name="T6" fmla="*/ 1050 w 20000"/>
                  <a:gd name="T7" fmla="*/ 1347 h 20000"/>
                  <a:gd name="T8" fmla="*/ 105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310" y="0"/>
                    </a:moveTo>
                    <a:lnTo>
                      <a:pt x="0" y="3137"/>
                    </a:lnTo>
                    <a:lnTo>
                      <a:pt x="0" y="15686"/>
                    </a:lnTo>
                    <a:lnTo>
                      <a:pt x="18621" y="19608"/>
                    </a:lnTo>
                    <a:lnTo>
                      <a:pt x="18621" y="392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4" name="Freeform 559"/>
              <p:cNvSpPr>
                <a:spLocks/>
              </p:cNvSpPr>
              <p:nvPr/>
            </p:nvSpPr>
            <p:spPr bwMode="auto">
              <a:xfrm>
                <a:off x="350" y="8491"/>
                <a:ext cx="778" cy="916"/>
              </a:xfrm>
              <a:custGeom>
                <a:avLst/>
                <a:gdLst>
                  <a:gd name="T0" fmla="*/ 739 w 20000"/>
                  <a:gd name="T1" fmla="*/ 0 h 20000"/>
                  <a:gd name="T2" fmla="*/ 0 w 20000"/>
                  <a:gd name="T3" fmla="*/ 162 h 20000"/>
                  <a:gd name="T4" fmla="*/ 0 w 20000"/>
                  <a:gd name="T5" fmla="*/ 700 h 20000"/>
                  <a:gd name="T6" fmla="*/ 700 w 20000"/>
                  <a:gd name="T7" fmla="*/ 889 h 20000"/>
                  <a:gd name="T8" fmla="*/ 70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000" y="0"/>
                    </a:moveTo>
                    <a:lnTo>
                      <a:pt x="0" y="3529"/>
                    </a:lnTo>
                    <a:lnTo>
                      <a:pt x="0" y="15294"/>
                    </a:lnTo>
                    <a:lnTo>
                      <a:pt x="18000" y="19412"/>
                    </a:lnTo>
                    <a:lnTo>
                      <a:pt x="18000" y="588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5" name="Freeform 560"/>
              <p:cNvSpPr>
                <a:spLocks/>
              </p:cNvSpPr>
              <p:nvPr/>
            </p:nvSpPr>
            <p:spPr bwMode="auto">
              <a:xfrm>
                <a:off x="1829" y="10323"/>
                <a:ext cx="1128" cy="1375"/>
              </a:xfrm>
              <a:custGeom>
                <a:avLst/>
                <a:gdLst>
                  <a:gd name="T0" fmla="*/ 1089 w 20000"/>
                  <a:gd name="T1" fmla="*/ 0 h 20000"/>
                  <a:gd name="T2" fmla="*/ 0 w 20000"/>
                  <a:gd name="T3" fmla="*/ 216 h 20000"/>
                  <a:gd name="T4" fmla="*/ 0 w 20000"/>
                  <a:gd name="T5" fmla="*/ 1078 h 20000"/>
                  <a:gd name="T6" fmla="*/ 1050 w 20000"/>
                  <a:gd name="T7" fmla="*/ 1348 h 20000"/>
                  <a:gd name="T8" fmla="*/ 105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310" y="0"/>
                    </a:moveTo>
                    <a:lnTo>
                      <a:pt x="0" y="3137"/>
                    </a:lnTo>
                    <a:lnTo>
                      <a:pt x="0" y="15686"/>
                    </a:lnTo>
                    <a:lnTo>
                      <a:pt x="18621" y="19608"/>
                    </a:lnTo>
                    <a:lnTo>
                      <a:pt x="18621" y="392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6" name="Freeform 561"/>
              <p:cNvSpPr>
                <a:spLocks/>
              </p:cNvSpPr>
              <p:nvPr/>
            </p:nvSpPr>
            <p:spPr bwMode="auto">
              <a:xfrm>
                <a:off x="389" y="10323"/>
                <a:ext cx="778" cy="917"/>
              </a:xfrm>
              <a:custGeom>
                <a:avLst/>
                <a:gdLst>
                  <a:gd name="T0" fmla="*/ 739 w 20000"/>
                  <a:gd name="T1" fmla="*/ 0 h 20000"/>
                  <a:gd name="T2" fmla="*/ 0 w 20000"/>
                  <a:gd name="T3" fmla="*/ 162 h 20000"/>
                  <a:gd name="T4" fmla="*/ 0 w 20000"/>
                  <a:gd name="T5" fmla="*/ 701 h 20000"/>
                  <a:gd name="T6" fmla="*/ 700 w 20000"/>
                  <a:gd name="T7" fmla="*/ 890 h 20000"/>
                  <a:gd name="T8" fmla="*/ 70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000" y="0"/>
                    </a:moveTo>
                    <a:lnTo>
                      <a:pt x="0" y="3529"/>
                    </a:lnTo>
                    <a:lnTo>
                      <a:pt x="0" y="15294"/>
                    </a:lnTo>
                    <a:lnTo>
                      <a:pt x="18000" y="19412"/>
                    </a:lnTo>
                    <a:lnTo>
                      <a:pt x="18000" y="588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7" name="Freeform 562"/>
              <p:cNvSpPr>
                <a:spLocks/>
              </p:cNvSpPr>
              <p:nvPr/>
            </p:nvSpPr>
            <p:spPr bwMode="auto">
              <a:xfrm>
                <a:off x="1829" y="12183"/>
                <a:ext cx="1128" cy="1375"/>
              </a:xfrm>
              <a:custGeom>
                <a:avLst/>
                <a:gdLst>
                  <a:gd name="T0" fmla="*/ 1089 w 20000"/>
                  <a:gd name="T1" fmla="*/ 0 h 20000"/>
                  <a:gd name="T2" fmla="*/ 0 w 20000"/>
                  <a:gd name="T3" fmla="*/ 216 h 20000"/>
                  <a:gd name="T4" fmla="*/ 0 w 20000"/>
                  <a:gd name="T5" fmla="*/ 1078 h 20000"/>
                  <a:gd name="T6" fmla="*/ 1050 w 20000"/>
                  <a:gd name="T7" fmla="*/ 1348 h 20000"/>
                  <a:gd name="T8" fmla="*/ 105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310" y="0"/>
                    </a:moveTo>
                    <a:lnTo>
                      <a:pt x="0" y="3137"/>
                    </a:lnTo>
                    <a:lnTo>
                      <a:pt x="0" y="15686"/>
                    </a:lnTo>
                    <a:lnTo>
                      <a:pt x="18621" y="19608"/>
                    </a:lnTo>
                    <a:lnTo>
                      <a:pt x="18621" y="392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8" name="Freeform 563"/>
              <p:cNvSpPr>
                <a:spLocks/>
              </p:cNvSpPr>
              <p:nvPr/>
            </p:nvSpPr>
            <p:spPr bwMode="auto">
              <a:xfrm>
                <a:off x="350" y="11941"/>
                <a:ext cx="778" cy="916"/>
              </a:xfrm>
              <a:custGeom>
                <a:avLst/>
                <a:gdLst>
                  <a:gd name="T0" fmla="*/ 739 w 20000"/>
                  <a:gd name="T1" fmla="*/ 0 h 20000"/>
                  <a:gd name="T2" fmla="*/ 0 w 20000"/>
                  <a:gd name="T3" fmla="*/ 162 h 20000"/>
                  <a:gd name="T4" fmla="*/ 0 w 20000"/>
                  <a:gd name="T5" fmla="*/ 700 h 20000"/>
                  <a:gd name="T6" fmla="*/ 700 w 20000"/>
                  <a:gd name="T7" fmla="*/ 889 h 20000"/>
                  <a:gd name="T8" fmla="*/ 70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000" y="0"/>
                    </a:moveTo>
                    <a:lnTo>
                      <a:pt x="0" y="3529"/>
                    </a:lnTo>
                    <a:lnTo>
                      <a:pt x="0" y="15294"/>
                    </a:lnTo>
                    <a:lnTo>
                      <a:pt x="18000" y="19412"/>
                    </a:lnTo>
                    <a:lnTo>
                      <a:pt x="18000" y="588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29" name="Freeform 564"/>
              <p:cNvSpPr>
                <a:spLocks/>
              </p:cNvSpPr>
              <p:nvPr/>
            </p:nvSpPr>
            <p:spPr bwMode="auto">
              <a:xfrm>
                <a:off x="1829" y="5040"/>
                <a:ext cx="1128" cy="1375"/>
              </a:xfrm>
              <a:custGeom>
                <a:avLst/>
                <a:gdLst>
                  <a:gd name="T0" fmla="*/ 1089 w 20000"/>
                  <a:gd name="T1" fmla="*/ 0 h 20000"/>
                  <a:gd name="T2" fmla="*/ 0 w 20000"/>
                  <a:gd name="T3" fmla="*/ 216 h 20000"/>
                  <a:gd name="T4" fmla="*/ 0 w 20000"/>
                  <a:gd name="T5" fmla="*/ 1078 h 20000"/>
                  <a:gd name="T6" fmla="*/ 1050 w 20000"/>
                  <a:gd name="T7" fmla="*/ 1348 h 20000"/>
                  <a:gd name="T8" fmla="*/ 105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310" y="0"/>
                    </a:moveTo>
                    <a:lnTo>
                      <a:pt x="0" y="3137"/>
                    </a:lnTo>
                    <a:lnTo>
                      <a:pt x="0" y="15686"/>
                    </a:lnTo>
                    <a:lnTo>
                      <a:pt x="18621" y="19608"/>
                    </a:lnTo>
                    <a:lnTo>
                      <a:pt x="18621" y="392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30" name="Freeform 565"/>
              <p:cNvSpPr>
                <a:spLocks/>
              </p:cNvSpPr>
              <p:nvPr/>
            </p:nvSpPr>
            <p:spPr bwMode="auto">
              <a:xfrm>
                <a:off x="350" y="5499"/>
                <a:ext cx="778" cy="916"/>
              </a:xfrm>
              <a:custGeom>
                <a:avLst/>
                <a:gdLst>
                  <a:gd name="T0" fmla="*/ 739 w 20000"/>
                  <a:gd name="T1" fmla="*/ 0 h 20000"/>
                  <a:gd name="T2" fmla="*/ 0 w 20000"/>
                  <a:gd name="T3" fmla="*/ 162 h 20000"/>
                  <a:gd name="T4" fmla="*/ 0 w 20000"/>
                  <a:gd name="T5" fmla="*/ 700 h 20000"/>
                  <a:gd name="T6" fmla="*/ 700 w 20000"/>
                  <a:gd name="T7" fmla="*/ 889 h 20000"/>
                  <a:gd name="T8" fmla="*/ 700 w 20000"/>
                  <a:gd name="T9" fmla="*/ 27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19000" y="0"/>
                    </a:moveTo>
                    <a:lnTo>
                      <a:pt x="0" y="3529"/>
                    </a:lnTo>
                    <a:lnTo>
                      <a:pt x="0" y="15294"/>
                    </a:lnTo>
                    <a:lnTo>
                      <a:pt x="18000" y="19412"/>
                    </a:lnTo>
                    <a:lnTo>
                      <a:pt x="18000" y="588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</p:grpSp>
        <p:grpSp>
          <p:nvGrpSpPr>
            <p:cNvPr id="100" name="Group 566"/>
            <p:cNvGrpSpPr>
              <a:grpSpLocks/>
            </p:cNvGrpSpPr>
            <p:nvPr/>
          </p:nvGrpSpPr>
          <p:grpSpPr bwMode="auto">
            <a:xfrm>
              <a:off x="15717" y="13630"/>
              <a:ext cx="332" cy="287"/>
              <a:chOff x="6099" y="11628"/>
              <a:chExt cx="1368" cy="456"/>
            </a:xfrm>
          </p:grpSpPr>
          <p:grpSp>
            <p:nvGrpSpPr>
              <p:cNvPr id="144" name="Group 567"/>
              <p:cNvGrpSpPr>
                <a:grpSpLocks/>
              </p:cNvGrpSpPr>
              <p:nvPr/>
            </p:nvGrpSpPr>
            <p:grpSpPr bwMode="auto">
              <a:xfrm>
                <a:off x="7011" y="11628"/>
                <a:ext cx="456" cy="456"/>
                <a:chOff x="12426" y="11856"/>
                <a:chExt cx="737" cy="1425"/>
              </a:xfrm>
            </p:grpSpPr>
            <p:sp>
              <p:nvSpPr>
                <p:cNvPr id="168" name="Freeform 568"/>
                <p:cNvSpPr>
                  <a:spLocks/>
                </p:cNvSpPr>
                <p:nvPr/>
              </p:nvSpPr>
              <p:spPr bwMode="auto">
                <a:xfrm>
                  <a:off x="12426" y="11856"/>
                  <a:ext cx="737" cy="1192"/>
                </a:xfrm>
                <a:custGeom>
                  <a:avLst/>
                  <a:gdLst>
                    <a:gd name="T0" fmla="*/ 159 w 737"/>
                    <a:gd name="T1" fmla="*/ 1079 h 1192"/>
                    <a:gd name="T2" fmla="*/ 47 w 737"/>
                    <a:gd name="T3" fmla="*/ 1072 h 1192"/>
                    <a:gd name="T4" fmla="*/ 32 w 737"/>
                    <a:gd name="T5" fmla="*/ 959 h 1192"/>
                    <a:gd name="T6" fmla="*/ 77 w 737"/>
                    <a:gd name="T7" fmla="*/ 937 h 1192"/>
                    <a:gd name="T8" fmla="*/ 39 w 737"/>
                    <a:gd name="T9" fmla="*/ 832 h 1192"/>
                    <a:gd name="T10" fmla="*/ 69 w 737"/>
                    <a:gd name="T11" fmla="*/ 772 h 1192"/>
                    <a:gd name="T12" fmla="*/ 84 w 737"/>
                    <a:gd name="T13" fmla="*/ 749 h 1192"/>
                    <a:gd name="T14" fmla="*/ 129 w 737"/>
                    <a:gd name="T15" fmla="*/ 734 h 1192"/>
                    <a:gd name="T16" fmla="*/ 107 w 737"/>
                    <a:gd name="T17" fmla="*/ 727 h 1192"/>
                    <a:gd name="T18" fmla="*/ 107 w 737"/>
                    <a:gd name="T19" fmla="*/ 532 h 1192"/>
                    <a:gd name="T20" fmla="*/ 129 w 737"/>
                    <a:gd name="T21" fmla="*/ 524 h 1192"/>
                    <a:gd name="T22" fmla="*/ 182 w 737"/>
                    <a:gd name="T23" fmla="*/ 472 h 1192"/>
                    <a:gd name="T24" fmla="*/ 167 w 737"/>
                    <a:gd name="T25" fmla="*/ 427 h 1192"/>
                    <a:gd name="T26" fmla="*/ 137 w 737"/>
                    <a:gd name="T27" fmla="*/ 404 h 1192"/>
                    <a:gd name="T28" fmla="*/ 144 w 737"/>
                    <a:gd name="T29" fmla="*/ 374 h 1192"/>
                    <a:gd name="T30" fmla="*/ 212 w 737"/>
                    <a:gd name="T31" fmla="*/ 314 h 1192"/>
                    <a:gd name="T32" fmla="*/ 219 w 737"/>
                    <a:gd name="T33" fmla="*/ 224 h 1192"/>
                    <a:gd name="T34" fmla="*/ 272 w 737"/>
                    <a:gd name="T35" fmla="*/ 217 h 1192"/>
                    <a:gd name="T36" fmla="*/ 249 w 737"/>
                    <a:gd name="T37" fmla="*/ 202 h 1192"/>
                    <a:gd name="T38" fmla="*/ 257 w 737"/>
                    <a:gd name="T39" fmla="*/ 149 h 1192"/>
                    <a:gd name="T40" fmla="*/ 294 w 737"/>
                    <a:gd name="T41" fmla="*/ 7 h 1192"/>
                    <a:gd name="T42" fmla="*/ 399 w 737"/>
                    <a:gd name="T43" fmla="*/ 22 h 1192"/>
                    <a:gd name="T44" fmla="*/ 422 w 737"/>
                    <a:gd name="T45" fmla="*/ 29 h 1192"/>
                    <a:gd name="T46" fmla="*/ 452 w 737"/>
                    <a:gd name="T47" fmla="*/ 67 h 1192"/>
                    <a:gd name="T48" fmla="*/ 452 w 737"/>
                    <a:gd name="T49" fmla="*/ 142 h 1192"/>
                    <a:gd name="T50" fmla="*/ 519 w 737"/>
                    <a:gd name="T51" fmla="*/ 217 h 1192"/>
                    <a:gd name="T52" fmla="*/ 512 w 737"/>
                    <a:gd name="T53" fmla="*/ 322 h 1192"/>
                    <a:gd name="T54" fmla="*/ 594 w 737"/>
                    <a:gd name="T55" fmla="*/ 367 h 1192"/>
                    <a:gd name="T56" fmla="*/ 564 w 737"/>
                    <a:gd name="T57" fmla="*/ 487 h 1192"/>
                    <a:gd name="T58" fmla="*/ 534 w 737"/>
                    <a:gd name="T59" fmla="*/ 517 h 1192"/>
                    <a:gd name="T60" fmla="*/ 549 w 737"/>
                    <a:gd name="T61" fmla="*/ 539 h 1192"/>
                    <a:gd name="T62" fmla="*/ 572 w 737"/>
                    <a:gd name="T63" fmla="*/ 547 h 1192"/>
                    <a:gd name="T64" fmla="*/ 542 w 737"/>
                    <a:gd name="T65" fmla="*/ 652 h 1192"/>
                    <a:gd name="T66" fmla="*/ 684 w 737"/>
                    <a:gd name="T67" fmla="*/ 667 h 1192"/>
                    <a:gd name="T68" fmla="*/ 699 w 737"/>
                    <a:gd name="T69" fmla="*/ 712 h 1192"/>
                    <a:gd name="T70" fmla="*/ 647 w 737"/>
                    <a:gd name="T71" fmla="*/ 794 h 1192"/>
                    <a:gd name="T72" fmla="*/ 722 w 737"/>
                    <a:gd name="T73" fmla="*/ 869 h 1192"/>
                    <a:gd name="T74" fmla="*/ 677 w 737"/>
                    <a:gd name="T75" fmla="*/ 989 h 1192"/>
                    <a:gd name="T76" fmla="*/ 654 w 737"/>
                    <a:gd name="T77" fmla="*/ 1004 h 1192"/>
                    <a:gd name="T78" fmla="*/ 677 w 737"/>
                    <a:gd name="T79" fmla="*/ 1019 h 1192"/>
                    <a:gd name="T80" fmla="*/ 729 w 737"/>
                    <a:gd name="T81" fmla="*/ 1049 h 1192"/>
                    <a:gd name="T82" fmla="*/ 662 w 737"/>
                    <a:gd name="T83" fmla="*/ 1079 h 1192"/>
                    <a:gd name="T84" fmla="*/ 639 w 737"/>
                    <a:gd name="T85" fmla="*/ 1087 h 1192"/>
                    <a:gd name="T86" fmla="*/ 482 w 737"/>
                    <a:gd name="T87" fmla="*/ 1154 h 1192"/>
                    <a:gd name="T88" fmla="*/ 452 w 737"/>
                    <a:gd name="T89" fmla="*/ 1162 h 1192"/>
                    <a:gd name="T90" fmla="*/ 407 w 737"/>
                    <a:gd name="T91" fmla="*/ 1192 h 1192"/>
                    <a:gd name="T92" fmla="*/ 144 w 737"/>
                    <a:gd name="T93" fmla="*/ 1184 h 1192"/>
                    <a:gd name="T94" fmla="*/ 99 w 737"/>
                    <a:gd name="T95" fmla="*/ 1169 h 1192"/>
                    <a:gd name="T96" fmla="*/ 159 w 737"/>
                    <a:gd name="T97" fmla="*/ 1079 h 1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7" h="1192">
                      <a:moveTo>
                        <a:pt x="159" y="1079"/>
                      </a:moveTo>
                      <a:cubicBezTo>
                        <a:pt x="122" y="1077"/>
                        <a:pt x="84" y="1080"/>
                        <a:pt x="47" y="1072"/>
                      </a:cubicBezTo>
                      <a:cubicBezTo>
                        <a:pt x="0" y="1062"/>
                        <a:pt x="30" y="966"/>
                        <a:pt x="32" y="959"/>
                      </a:cubicBezTo>
                      <a:cubicBezTo>
                        <a:pt x="35" y="947"/>
                        <a:pt x="68" y="940"/>
                        <a:pt x="77" y="937"/>
                      </a:cubicBezTo>
                      <a:cubicBezTo>
                        <a:pt x="52" y="845"/>
                        <a:pt x="70" y="878"/>
                        <a:pt x="39" y="832"/>
                      </a:cubicBezTo>
                      <a:cubicBezTo>
                        <a:pt x="53" y="753"/>
                        <a:pt x="32" y="810"/>
                        <a:pt x="69" y="772"/>
                      </a:cubicBezTo>
                      <a:cubicBezTo>
                        <a:pt x="75" y="765"/>
                        <a:pt x="77" y="755"/>
                        <a:pt x="84" y="749"/>
                      </a:cubicBezTo>
                      <a:cubicBezTo>
                        <a:pt x="96" y="739"/>
                        <a:pt x="114" y="739"/>
                        <a:pt x="129" y="734"/>
                      </a:cubicBezTo>
                      <a:cubicBezTo>
                        <a:pt x="122" y="732"/>
                        <a:pt x="109" y="734"/>
                        <a:pt x="107" y="727"/>
                      </a:cubicBezTo>
                      <a:cubicBezTo>
                        <a:pt x="101" y="701"/>
                        <a:pt x="93" y="572"/>
                        <a:pt x="107" y="532"/>
                      </a:cubicBezTo>
                      <a:cubicBezTo>
                        <a:pt x="110" y="525"/>
                        <a:pt x="122" y="527"/>
                        <a:pt x="129" y="524"/>
                      </a:cubicBezTo>
                      <a:cubicBezTo>
                        <a:pt x="157" y="483"/>
                        <a:pt x="166" y="516"/>
                        <a:pt x="182" y="472"/>
                      </a:cubicBezTo>
                      <a:cubicBezTo>
                        <a:pt x="177" y="457"/>
                        <a:pt x="176" y="440"/>
                        <a:pt x="167" y="427"/>
                      </a:cubicBezTo>
                      <a:cubicBezTo>
                        <a:pt x="160" y="416"/>
                        <a:pt x="142" y="416"/>
                        <a:pt x="137" y="404"/>
                      </a:cubicBezTo>
                      <a:cubicBezTo>
                        <a:pt x="133" y="395"/>
                        <a:pt x="141" y="384"/>
                        <a:pt x="144" y="374"/>
                      </a:cubicBezTo>
                      <a:cubicBezTo>
                        <a:pt x="159" y="321"/>
                        <a:pt x="160" y="328"/>
                        <a:pt x="212" y="314"/>
                      </a:cubicBezTo>
                      <a:cubicBezTo>
                        <a:pt x="208" y="300"/>
                        <a:pt x="204" y="234"/>
                        <a:pt x="219" y="224"/>
                      </a:cubicBezTo>
                      <a:cubicBezTo>
                        <a:pt x="234" y="215"/>
                        <a:pt x="254" y="219"/>
                        <a:pt x="272" y="217"/>
                      </a:cubicBezTo>
                      <a:cubicBezTo>
                        <a:pt x="264" y="212"/>
                        <a:pt x="251" y="211"/>
                        <a:pt x="249" y="202"/>
                      </a:cubicBezTo>
                      <a:cubicBezTo>
                        <a:pt x="245" y="185"/>
                        <a:pt x="254" y="167"/>
                        <a:pt x="257" y="149"/>
                      </a:cubicBezTo>
                      <a:cubicBezTo>
                        <a:pt x="266" y="100"/>
                        <a:pt x="272" y="52"/>
                        <a:pt x="294" y="7"/>
                      </a:cubicBezTo>
                      <a:cubicBezTo>
                        <a:pt x="329" y="12"/>
                        <a:pt x="364" y="16"/>
                        <a:pt x="399" y="22"/>
                      </a:cubicBezTo>
                      <a:cubicBezTo>
                        <a:pt x="407" y="23"/>
                        <a:pt x="416" y="23"/>
                        <a:pt x="422" y="29"/>
                      </a:cubicBezTo>
                      <a:cubicBezTo>
                        <a:pt x="495" y="102"/>
                        <a:pt x="350" y="0"/>
                        <a:pt x="452" y="67"/>
                      </a:cubicBezTo>
                      <a:cubicBezTo>
                        <a:pt x="475" y="101"/>
                        <a:pt x="463" y="105"/>
                        <a:pt x="452" y="142"/>
                      </a:cubicBezTo>
                      <a:cubicBezTo>
                        <a:pt x="472" y="201"/>
                        <a:pt x="463" y="189"/>
                        <a:pt x="519" y="217"/>
                      </a:cubicBezTo>
                      <a:cubicBezTo>
                        <a:pt x="546" y="256"/>
                        <a:pt x="560" y="290"/>
                        <a:pt x="512" y="322"/>
                      </a:cubicBezTo>
                      <a:cubicBezTo>
                        <a:pt x="490" y="381"/>
                        <a:pt x="545" y="334"/>
                        <a:pt x="594" y="367"/>
                      </a:cubicBezTo>
                      <a:cubicBezTo>
                        <a:pt x="581" y="552"/>
                        <a:pt x="612" y="415"/>
                        <a:pt x="564" y="487"/>
                      </a:cubicBezTo>
                      <a:cubicBezTo>
                        <a:pt x="541" y="521"/>
                        <a:pt x="578" y="502"/>
                        <a:pt x="534" y="517"/>
                      </a:cubicBezTo>
                      <a:cubicBezTo>
                        <a:pt x="539" y="524"/>
                        <a:pt x="542" y="534"/>
                        <a:pt x="549" y="539"/>
                      </a:cubicBezTo>
                      <a:cubicBezTo>
                        <a:pt x="555" y="544"/>
                        <a:pt x="571" y="539"/>
                        <a:pt x="572" y="547"/>
                      </a:cubicBezTo>
                      <a:cubicBezTo>
                        <a:pt x="584" y="618"/>
                        <a:pt x="575" y="618"/>
                        <a:pt x="542" y="652"/>
                      </a:cubicBezTo>
                      <a:cubicBezTo>
                        <a:pt x="589" y="658"/>
                        <a:pt x="638" y="653"/>
                        <a:pt x="684" y="667"/>
                      </a:cubicBezTo>
                      <a:cubicBezTo>
                        <a:pt x="686" y="668"/>
                        <a:pt x="699" y="711"/>
                        <a:pt x="699" y="712"/>
                      </a:cubicBezTo>
                      <a:cubicBezTo>
                        <a:pt x="692" y="773"/>
                        <a:pt x="699" y="778"/>
                        <a:pt x="647" y="794"/>
                      </a:cubicBezTo>
                      <a:cubicBezTo>
                        <a:pt x="701" y="808"/>
                        <a:pt x="685" y="834"/>
                        <a:pt x="722" y="869"/>
                      </a:cubicBezTo>
                      <a:cubicBezTo>
                        <a:pt x="717" y="926"/>
                        <a:pt x="732" y="971"/>
                        <a:pt x="677" y="989"/>
                      </a:cubicBezTo>
                      <a:cubicBezTo>
                        <a:pt x="669" y="994"/>
                        <a:pt x="654" y="995"/>
                        <a:pt x="654" y="1004"/>
                      </a:cubicBezTo>
                      <a:cubicBezTo>
                        <a:pt x="654" y="1013"/>
                        <a:pt x="669" y="1014"/>
                        <a:pt x="677" y="1019"/>
                      </a:cubicBezTo>
                      <a:cubicBezTo>
                        <a:pt x="737" y="1053"/>
                        <a:pt x="681" y="1016"/>
                        <a:pt x="729" y="1049"/>
                      </a:cubicBezTo>
                      <a:cubicBezTo>
                        <a:pt x="694" y="1073"/>
                        <a:pt x="716" y="1061"/>
                        <a:pt x="662" y="1079"/>
                      </a:cubicBezTo>
                      <a:cubicBezTo>
                        <a:pt x="654" y="1082"/>
                        <a:pt x="639" y="1087"/>
                        <a:pt x="639" y="1087"/>
                      </a:cubicBezTo>
                      <a:cubicBezTo>
                        <a:pt x="610" y="1188"/>
                        <a:pt x="605" y="1162"/>
                        <a:pt x="482" y="1154"/>
                      </a:cubicBezTo>
                      <a:cubicBezTo>
                        <a:pt x="472" y="1157"/>
                        <a:pt x="461" y="1157"/>
                        <a:pt x="452" y="1162"/>
                      </a:cubicBezTo>
                      <a:cubicBezTo>
                        <a:pt x="436" y="1170"/>
                        <a:pt x="407" y="1192"/>
                        <a:pt x="407" y="1192"/>
                      </a:cubicBezTo>
                      <a:cubicBezTo>
                        <a:pt x="319" y="1189"/>
                        <a:pt x="231" y="1191"/>
                        <a:pt x="144" y="1184"/>
                      </a:cubicBezTo>
                      <a:cubicBezTo>
                        <a:pt x="128" y="1183"/>
                        <a:pt x="99" y="1169"/>
                        <a:pt x="99" y="1169"/>
                      </a:cubicBezTo>
                      <a:cubicBezTo>
                        <a:pt x="109" y="1076"/>
                        <a:pt x="83" y="1101"/>
                        <a:pt x="159" y="1079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69" name="Freeform 569"/>
                <p:cNvSpPr>
                  <a:spLocks/>
                </p:cNvSpPr>
                <p:nvPr/>
              </p:nvSpPr>
              <p:spPr bwMode="auto">
                <a:xfrm>
                  <a:off x="12671" y="12720"/>
                  <a:ext cx="357" cy="150"/>
                </a:xfrm>
                <a:custGeom>
                  <a:avLst/>
                  <a:gdLst>
                    <a:gd name="T0" fmla="*/ 12 w 357"/>
                    <a:gd name="T1" fmla="*/ 150 h 150"/>
                    <a:gd name="T2" fmla="*/ 27 w 357"/>
                    <a:gd name="T3" fmla="*/ 75 h 150"/>
                    <a:gd name="T4" fmla="*/ 87 w 357"/>
                    <a:gd name="T5" fmla="*/ 83 h 150"/>
                    <a:gd name="T6" fmla="*/ 124 w 357"/>
                    <a:gd name="T7" fmla="*/ 98 h 150"/>
                    <a:gd name="T8" fmla="*/ 229 w 357"/>
                    <a:gd name="T9" fmla="*/ 83 h 150"/>
                    <a:gd name="T10" fmla="*/ 282 w 357"/>
                    <a:gd name="T11" fmla="*/ 0 h 150"/>
                    <a:gd name="T12" fmla="*/ 357 w 357"/>
                    <a:gd name="T13" fmla="*/ 38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150">
                      <a:moveTo>
                        <a:pt x="12" y="150"/>
                      </a:moveTo>
                      <a:cubicBezTo>
                        <a:pt x="0" y="118"/>
                        <a:pt x="9" y="103"/>
                        <a:pt x="27" y="75"/>
                      </a:cubicBezTo>
                      <a:cubicBezTo>
                        <a:pt x="47" y="78"/>
                        <a:pt x="68" y="76"/>
                        <a:pt x="87" y="83"/>
                      </a:cubicBezTo>
                      <a:cubicBezTo>
                        <a:pt x="135" y="102"/>
                        <a:pt x="69" y="116"/>
                        <a:pt x="124" y="98"/>
                      </a:cubicBezTo>
                      <a:cubicBezTo>
                        <a:pt x="167" y="70"/>
                        <a:pt x="171" y="75"/>
                        <a:pt x="229" y="83"/>
                      </a:cubicBezTo>
                      <a:cubicBezTo>
                        <a:pt x="249" y="42"/>
                        <a:pt x="238" y="15"/>
                        <a:pt x="282" y="0"/>
                      </a:cubicBezTo>
                      <a:cubicBezTo>
                        <a:pt x="310" y="4"/>
                        <a:pt x="357" y="0"/>
                        <a:pt x="357" y="38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70" name="Freeform 570"/>
                <p:cNvSpPr>
                  <a:spLocks/>
                </p:cNvSpPr>
                <p:nvPr/>
              </p:nvSpPr>
              <p:spPr bwMode="auto">
                <a:xfrm>
                  <a:off x="12626" y="12037"/>
                  <a:ext cx="207" cy="518"/>
                </a:xfrm>
                <a:custGeom>
                  <a:avLst/>
                  <a:gdLst>
                    <a:gd name="T0" fmla="*/ 42 w 207"/>
                    <a:gd name="T1" fmla="*/ 518 h 518"/>
                    <a:gd name="T2" fmla="*/ 42 w 207"/>
                    <a:gd name="T3" fmla="*/ 383 h 518"/>
                    <a:gd name="T4" fmla="*/ 94 w 207"/>
                    <a:gd name="T5" fmla="*/ 368 h 518"/>
                    <a:gd name="T6" fmla="*/ 117 w 207"/>
                    <a:gd name="T7" fmla="*/ 241 h 518"/>
                    <a:gd name="T8" fmla="*/ 162 w 207"/>
                    <a:gd name="T9" fmla="*/ 113 h 518"/>
                    <a:gd name="T10" fmla="*/ 184 w 207"/>
                    <a:gd name="T11" fmla="*/ 8 h 518"/>
                    <a:gd name="T12" fmla="*/ 207 w 207"/>
                    <a:gd name="T13" fmla="*/ 1 h 5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518">
                      <a:moveTo>
                        <a:pt x="42" y="518"/>
                      </a:moveTo>
                      <a:cubicBezTo>
                        <a:pt x="17" y="481"/>
                        <a:pt x="0" y="417"/>
                        <a:pt x="42" y="383"/>
                      </a:cubicBezTo>
                      <a:cubicBezTo>
                        <a:pt x="56" y="372"/>
                        <a:pt x="77" y="373"/>
                        <a:pt x="94" y="368"/>
                      </a:cubicBezTo>
                      <a:cubicBezTo>
                        <a:pt x="86" y="318"/>
                        <a:pt x="78" y="278"/>
                        <a:pt x="117" y="241"/>
                      </a:cubicBezTo>
                      <a:cubicBezTo>
                        <a:pt x="128" y="192"/>
                        <a:pt x="100" y="134"/>
                        <a:pt x="162" y="113"/>
                      </a:cubicBezTo>
                      <a:cubicBezTo>
                        <a:pt x="207" y="47"/>
                        <a:pt x="132" y="165"/>
                        <a:pt x="184" y="8"/>
                      </a:cubicBezTo>
                      <a:cubicBezTo>
                        <a:pt x="187" y="0"/>
                        <a:pt x="207" y="1"/>
                        <a:pt x="207" y="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71" name="Freeform 571"/>
                <p:cNvSpPr>
                  <a:spLocks/>
                </p:cNvSpPr>
                <p:nvPr/>
              </p:nvSpPr>
              <p:spPr bwMode="auto">
                <a:xfrm>
                  <a:off x="12798" y="12198"/>
                  <a:ext cx="84" cy="474"/>
                </a:xfrm>
                <a:custGeom>
                  <a:avLst/>
                  <a:gdLst>
                    <a:gd name="T0" fmla="*/ 0 w 84"/>
                    <a:gd name="T1" fmla="*/ 24 h 474"/>
                    <a:gd name="T2" fmla="*/ 60 w 84"/>
                    <a:gd name="T3" fmla="*/ 47 h 474"/>
                    <a:gd name="T4" fmla="*/ 15 w 84"/>
                    <a:gd name="T5" fmla="*/ 114 h 474"/>
                    <a:gd name="T6" fmla="*/ 67 w 84"/>
                    <a:gd name="T7" fmla="*/ 167 h 474"/>
                    <a:gd name="T8" fmla="*/ 60 w 84"/>
                    <a:gd name="T9" fmla="*/ 264 h 474"/>
                    <a:gd name="T10" fmla="*/ 37 w 84"/>
                    <a:gd name="T11" fmla="*/ 279 h 474"/>
                    <a:gd name="T12" fmla="*/ 60 w 84"/>
                    <a:gd name="T13" fmla="*/ 302 h 474"/>
                    <a:gd name="T14" fmla="*/ 7 w 84"/>
                    <a:gd name="T15" fmla="*/ 474 h 4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74">
                      <a:moveTo>
                        <a:pt x="0" y="24"/>
                      </a:moveTo>
                      <a:cubicBezTo>
                        <a:pt x="36" y="0"/>
                        <a:pt x="46" y="8"/>
                        <a:pt x="60" y="47"/>
                      </a:cubicBezTo>
                      <a:cubicBezTo>
                        <a:pt x="47" y="107"/>
                        <a:pt x="45" y="70"/>
                        <a:pt x="15" y="114"/>
                      </a:cubicBezTo>
                      <a:cubicBezTo>
                        <a:pt x="67" y="148"/>
                        <a:pt x="55" y="127"/>
                        <a:pt x="67" y="167"/>
                      </a:cubicBezTo>
                      <a:cubicBezTo>
                        <a:pt x="65" y="199"/>
                        <a:pt x="68" y="233"/>
                        <a:pt x="60" y="264"/>
                      </a:cubicBezTo>
                      <a:cubicBezTo>
                        <a:pt x="58" y="273"/>
                        <a:pt x="37" y="270"/>
                        <a:pt x="37" y="279"/>
                      </a:cubicBezTo>
                      <a:cubicBezTo>
                        <a:pt x="37" y="290"/>
                        <a:pt x="52" y="294"/>
                        <a:pt x="60" y="302"/>
                      </a:cubicBezTo>
                      <a:cubicBezTo>
                        <a:pt x="72" y="355"/>
                        <a:pt x="84" y="474"/>
                        <a:pt x="7" y="474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72" name="Freeform 572"/>
                <p:cNvSpPr>
                  <a:spLocks/>
                </p:cNvSpPr>
                <p:nvPr/>
              </p:nvSpPr>
              <p:spPr bwMode="auto">
                <a:xfrm>
                  <a:off x="12571" y="12597"/>
                  <a:ext cx="140" cy="320"/>
                </a:xfrm>
                <a:custGeom>
                  <a:avLst/>
                  <a:gdLst>
                    <a:gd name="T0" fmla="*/ 140 w 140"/>
                    <a:gd name="T1" fmla="*/ 78 h 320"/>
                    <a:gd name="T2" fmla="*/ 13 w 140"/>
                    <a:gd name="T3" fmla="*/ 48 h 320"/>
                    <a:gd name="T4" fmla="*/ 20 w 140"/>
                    <a:gd name="T5" fmla="*/ 153 h 320"/>
                    <a:gd name="T6" fmla="*/ 65 w 140"/>
                    <a:gd name="T7" fmla="*/ 176 h 320"/>
                    <a:gd name="T8" fmla="*/ 80 w 140"/>
                    <a:gd name="T9" fmla="*/ 288 h 320"/>
                    <a:gd name="T10" fmla="*/ 118 w 140"/>
                    <a:gd name="T11" fmla="*/ 311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320">
                      <a:moveTo>
                        <a:pt x="140" y="78"/>
                      </a:moveTo>
                      <a:cubicBezTo>
                        <a:pt x="86" y="24"/>
                        <a:pt x="83" y="0"/>
                        <a:pt x="13" y="48"/>
                      </a:cubicBezTo>
                      <a:cubicBezTo>
                        <a:pt x="4" y="74"/>
                        <a:pt x="0" y="133"/>
                        <a:pt x="20" y="153"/>
                      </a:cubicBezTo>
                      <a:cubicBezTo>
                        <a:pt x="32" y="165"/>
                        <a:pt x="51" y="167"/>
                        <a:pt x="65" y="176"/>
                      </a:cubicBezTo>
                      <a:cubicBezTo>
                        <a:pt x="50" y="221"/>
                        <a:pt x="30" y="254"/>
                        <a:pt x="80" y="288"/>
                      </a:cubicBezTo>
                      <a:cubicBezTo>
                        <a:pt x="91" y="320"/>
                        <a:pt x="80" y="311"/>
                        <a:pt x="118" y="31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73" name="Rectangle 573"/>
                <p:cNvSpPr>
                  <a:spLocks noChangeArrowheads="1"/>
                </p:cNvSpPr>
                <p:nvPr/>
              </p:nvSpPr>
              <p:spPr bwMode="auto">
                <a:xfrm>
                  <a:off x="12768" y="13053"/>
                  <a:ext cx="57" cy="2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</p:grpSp>
          <p:grpSp>
            <p:nvGrpSpPr>
              <p:cNvPr id="145" name="Group 574"/>
              <p:cNvGrpSpPr>
                <a:grpSpLocks/>
              </p:cNvGrpSpPr>
              <p:nvPr/>
            </p:nvGrpSpPr>
            <p:grpSpPr bwMode="auto">
              <a:xfrm>
                <a:off x="6726" y="11628"/>
                <a:ext cx="456" cy="456"/>
                <a:chOff x="12426" y="11856"/>
                <a:chExt cx="737" cy="1425"/>
              </a:xfrm>
            </p:grpSpPr>
            <p:sp>
              <p:nvSpPr>
                <p:cNvPr id="162" name="Freeform 575"/>
                <p:cNvSpPr>
                  <a:spLocks/>
                </p:cNvSpPr>
                <p:nvPr/>
              </p:nvSpPr>
              <p:spPr bwMode="auto">
                <a:xfrm>
                  <a:off x="12426" y="11856"/>
                  <a:ext cx="737" cy="1192"/>
                </a:xfrm>
                <a:custGeom>
                  <a:avLst/>
                  <a:gdLst>
                    <a:gd name="T0" fmla="*/ 159 w 737"/>
                    <a:gd name="T1" fmla="*/ 1079 h 1192"/>
                    <a:gd name="T2" fmla="*/ 47 w 737"/>
                    <a:gd name="T3" fmla="*/ 1072 h 1192"/>
                    <a:gd name="T4" fmla="*/ 32 w 737"/>
                    <a:gd name="T5" fmla="*/ 959 h 1192"/>
                    <a:gd name="T6" fmla="*/ 77 w 737"/>
                    <a:gd name="T7" fmla="*/ 937 h 1192"/>
                    <a:gd name="T8" fmla="*/ 39 w 737"/>
                    <a:gd name="T9" fmla="*/ 832 h 1192"/>
                    <a:gd name="T10" fmla="*/ 69 w 737"/>
                    <a:gd name="T11" fmla="*/ 772 h 1192"/>
                    <a:gd name="T12" fmla="*/ 84 w 737"/>
                    <a:gd name="T13" fmla="*/ 749 h 1192"/>
                    <a:gd name="T14" fmla="*/ 129 w 737"/>
                    <a:gd name="T15" fmla="*/ 734 h 1192"/>
                    <a:gd name="T16" fmla="*/ 107 w 737"/>
                    <a:gd name="T17" fmla="*/ 727 h 1192"/>
                    <a:gd name="T18" fmla="*/ 107 w 737"/>
                    <a:gd name="T19" fmla="*/ 532 h 1192"/>
                    <a:gd name="T20" fmla="*/ 129 w 737"/>
                    <a:gd name="T21" fmla="*/ 524 h 1192"/>
                    <a:gd name="T22" fmla="*/ 182 w 737"/>
                    <a:gd name="T23" fmla="*/ 472 h 1192"/>
                    <a:gd name="T24" fmla="*/ 167 w 737"/>
                    <a:gd name="T25" fmla="*/ 427 h 1192"/>
                    <a:gd name="T26" fmla="*/ 137 w 737"/>
                    <a:gd name="T27" fmla="*/ 404 h 1192"/>
                    <a:gd name="T28" fmla="*/ 144 w 737"/>
                    <a:gd name="T29" fmla="*/ 374 h 1192"/>
                    <a:gd name="T30" fmla="*/ 212 w 737"/>
                    <a:gd name="T31" fmla="*/ 314 h 1192"/>
                    <a:gd name="T32" fmla="*/ 219 w 737"/>
                    <a:gd name="T33" fmla="*/ 224 h 1192"/>
                    <a:gd name="T34" fmla="*/ 272 w 737"/>
                    <a:gd name="T35" fmla="*/ 217 h 1192"/>
                    <a:gd name="T36" fmla="*/ 249 w 737"/>
                    <a:gd name="T37" fmla="*/ 202 h 1192"/>
                    <a:gd name="T38" fmla="*/ 257 w 737"/>
                    <a:gd name="T39" fmla="*/ 149 h 1192"/>
                    <a:gd name="T40" fmla="*/ 294 w 737"/>
                    <a:gd name="T41" fmla="*/ 7 h 1192"/>
                    <a:gd name="T42" fmla="*/ 399 w 737"/>
                    <a:gd name="T43" fmla="*/ 22 h 1192"/>
                    <a:gd name="T44" fmla="*/ 422 w 737"/>
                    <a:gd name="T45" fmla="*/ 29 h 1192"/>
                    <a:gd name="T46" fmla="*/ 452 w 737"/>
                    <a:gd name="T47" fmla="*/ 67 h 1192"/>
                    <a:gd name="T48" fmla="*/ 452 w 737"/>
                    <a:gd name="T49" fmla="*/ 142 h 1192"/>
                    <a:gd name="T50" fmla="*/ 519 w 737"/>
                    <a:gd name="T51" fmla="*/ 217 h 1192"/>
                    <a:gd name="T52" fmla="*/ 512 w 737"/>
                    <a:gd name="T53" fmla="*/ 322 h 1192"/>
                    <a:gd name="T54" fmla="*/ 594 w 737"/>
                    <a:gd name="T55" fmla="*/ 367 h 1192"/>
                    <a:gd name="T56" fmla="*/ 564 w 737"/>
                    <a:gd name="T57" fmla="*/ 487 h 1192"/>
                    <a:gd name="T58" fmla="*/ 534 w 737"/>
                    <a:gd name="T59" fmla="*/ 517 h 1192"/>
                    <a:gd name="T60" fmla="*/ 549 w 737"/>
                    <a:gd name="T61" fmla="*/ 539 h 1192"/>
                    <a:gd name="T62" fmla="*/ 572 w 737"/>
                    <a:gd name="T63" fmla="*/ 547 h 1192"/>
                    <a:gd name="T64" fmla="*/ 542 w 737"/>
                    <a:gd name="T65" fmla="*/ 652 h 1192"/>
                    <a:gd name="T66" fmla="*/ 684 w 737"/>
                    <a:gd name="T67" fmla="*/ 667 h 1192"/>
                    <a:gd name="T68" fmla="*/ 699 w 737"/>
                    <a:gd name="T69" fmla="*/ 712 h 1192"/>
                    <a:gd name="T70" fmla="*/ 647 w 737"/>
                    <a:gd name="T71" fmla="*/ 794 h 1192"/>
                    <a:gd name="T72" fmla="*/ 722 w 737"/>
                    <a:gd name="T73" fmla="*/ 869 h 1192"/>
                    <a:gd name="T74" fmla="*/ 677 w 737"/>
                    <a:gd name="T75" fmla="*/ 989 h 1192"/>
                    <a:gd name="T76" fmla="*/ 654 w 737"/>
                    <a:gd name="T77" fmla="*/ 1004 h 1192"/>
                    <a:gd name="T78" fmla="*/ 677 w 737"/>
                    <a:gd name="T79" fmla="*/ 1019 h 1192"/>
                    <a:gd name="T80" fmla="*/ 729 w 737"/>
                    <a:gd name="T81" fmla="*/ 1049 h 1192"/>
                    <a:gd name="T82" fmla="*/ 662 w 737"/>
                    <a:gd name="T83" fmla="*/ 1079 h 1192"/>
                    <a:gd name="T84" fmla="*/ 639 w 737"/>
                    <a:gd name="T85" fmla="*/ 1087 h 1192"/>
                    <a:gd name="T86" fmla="*/ 482 w 737"/>
                    <a:gd name="T87" fmla="*/ 1154 h 1192"/>
                    <a:gd name="T88" fmla="*/ 452 w 737"/>
                    <a:gd name="T89" fmla="*/ 1162 h 1192"/>
                    <a:gd name="T90" fmla="*/ 407 w 737"/>
                    <a:gd name="T91" fmla="*/ 1192 h 1192"/>
                    <a:gd name="T92" fmla="*/ 144 w 737"/>
                    <a:gd name="T93" fmla="*/ 1184 h 1192"/>
                    <a:gd name="T94" fmla="*/ 99 w 737"/>
                    <a:gd name="T95" fmla="*/ 1169 h 1192"/>
                    <a:gd name="T96" fmla="*/ 159 w 737"/>
                    <a:gd name="T97" fmla="*/ 1079 h 1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7" h="1192">
                      <a:moveTo>
                        <a:pt x="159" y="1079"/>
                      </a:moveTo>
                      <a:cubicBezTo>
                        <a:pt x="122" y="1077"/>
                        <a:pt x="84" y="1080"/>
                        <a:pt x="47" y="1072"/>
                      </a:cubicBezTo>
                      <a:cubicBezTo>
                        <a:pt x="0" y="1062"/>
                        <a:pt x="30" y="966"/>
                        <a:pt x="32" y="959"/>
                      </a:cubicBezTo>
                      <a:cubicBezTo>
                        <a:pt x="35" y="947"/>
                        <a:pt x="68" y="940"/>
                        <a:pt x="77" y="937"/>
                      </a:cubicBezTo>
                      <a:cubicBezTo>
                        <a:pt x="52" y="845"/>
                        <a:pt x="70" y="878"/>
                        <a:pt x="39" y="832"/>
                      </a:cubicBezTo>
                      <a:cubicBezTo>
                        <a:pt x="53" y="753"/>
                        <a:pt x="32" y="810"/>
                        <a:pt x="69" y="772"/>
                      </a:cubicBezTo>
                      <a:cubicBezTo>
                        <a:pt x="75" y="765"/>
                        <a:pt x="77" y="755"/>
                        <a:pt x="84" y="749"/>
                      </a:cubicBezTo>
                      <a:cubicBezTo>
                        <a:pt x="96" y="739"/>
                        <a:pt x="114" y="739"/>
                        <a:pt x="129" y="734"/>
                      </a:cubicBezTo>
                      <a:cubicBezTo>
                        <a:pt x="122" y="732"/>
                        <a:pt x="109" y="734"/>
                        <a:pt x="107" y="727"/>
                      </a:cubicBezTo>
                      <a:cubicBezTo>
                        <a:pt x="101" y="701"/>
                        <a:pt x="93" y="572"/>
                        <a:pt x="107" y="532"/>
                      </a:cubicBezTo>
                      <a:cubicBezTo>
                        <a:pt x="110" y="525"/>
                        <a:pt x="122" y="527"/>
                        <a:pt x="129" y="524"/>
                      </a:cubicBezTo>
                      <a:cubicBezTo>
                        <a:pt x="157" y="483"/>
                        <a:pt x="166" y="516"/>
                        <a:pt x="182" y="472"/>
                      </a:cubicBezTo>
                      <a:cubicBezTo>
                        <a:pt x="177" y="457"/>
                        <a:pt x="176" y="440"/>
                        <a:pt x="167" y="427"/>
                      </a:cubicBezTo>
                      <a:cubicBezTo>
                        <a:pt x="160" y="416"/>
                        <a:pt x="142" y="416"/>
                        <a:pt x="137" y="404"/>
                      </a:cubicBezTo>
                      <a:cubicBezTo>
                        <a:pt x="133" y="395"/>
                        <a:pt x="141" y="384"/>
                        <a:pt x="144" y="374"/>
                      </a:cubicBezTo>
                      <a:cubicBezTo>
                        <a:pt x="159" y="321"/>
                        <a:pt x="160" y="328"/>
                        <a:pt x="212" y="314"/>
                      </a:cubicBezTo>
                      <a:cubicBezTo>
                        <a:pt x="208" y="300"/>
                        <a:pt x="204" y="234"/>
                        <a:pt x="219" y="224"/>
                      </a:cubicBezTo>
                      <a:cubicBezTo>
                        <a:pt x="234" y="215"/>
                        <a:pt x="254" y="219"/>
                        <a:pt x="272" y="217"/>
                      </a:cubicBezTo>
                      <a:cubicBezTo>
                        <a:pt x="264" y="212"/>
                        <a:pt x="251" y="211"/>
                        <a:pt x="249" y="202"/>
                      </a:cubicBezTo>
                      <a:cubicBezTo>
                        <a:pt x="245" y="185"/>
                        <a:pt x="254" y="167"/>
                        <a:pt x="257" y="149"/>
                      </a:cubicBezTo>
                      <a:cubicBezTo>
                        <a:pt x="266" y="100"/>
                        <a:pt x="272" y="52"/>
                        <a:pt x="294" y="7"/>
                      </a:cubicBezTo>
                      <a:cubicBezTo>
                        <a:pt x="329" y="12"/>
                        <a:pt x="364" y="16"/>
                        <a:pt x="399" y="22"/>
                      </a:cubicBezTo>
                      <a:cubicBezTo>
                        <a:pt x="407" y="23"/>
                        <a:pt x="416" y="23"/>
                        <a:pt x="422" y="29"/>
                      </a:cubicBezTo>
                      <a:cubicBezTo>
                        <a:pt x="495" y="102"/>
                        <a:pt x="350" y="0"/>
                        <a:pt x="452" y="67"/>
                      </a:cubicBezTo>
                      <a:cubicBezTo>
                        <a:pt x="475" y="101"/>
                        <a:pt x="463" y="105"/>
                        <a:pt x="452" y="142"/>
                      </a:cubicBezTo>
                      <a:cubicBezTo>
                        <a:pt x="472" y="201"/>
                        <a:pt x="463" y="189"/>
                        <a:pt x="519" y="217"/>
                      </a:cubicBezTo>
                      <a:cubicBezTo>
                        <a:pt x="546" y="256"/>
                        <a:pt x="560" y="290"/>
                        <a:pt x="512" y="322"/>
                      </a:cubicBezTo>
                      <a:cubicBezTo>
                        <a:pt x="490" y="381"/>
                        <a:pt x="545" y="334"/>
                        <a:pt x="594" y="367"/>
                      </a:cubicBezTo>
                      <a:cubicBezTo>
                        <a:pt x="581" y="552"/>
                        <a:pt x="612" y="415"/>
                        <a:pt x="564" y="487"/>
                      </a:cubicBezTo>
                      <a:cubicBezTo>
                        <a:pt x="541" y="521"/>
                        <a:pt x="578" y="502"/>
                        <a:pt x="534" y="517"/>
                      </a:cubicBezTo>
                      <a:cubicBezTo>
                        <a:pt x="539" y="524"/>
                        <a:pt x="542" y="534"/>
                        <a:pt x="549" y="539"/>
                      </a:cubicBezTo>
                      <a:cubicBezTo>
                        <a:pt x="555" y="544"/>
                        <a:pt x="571" y="539"/>
                        <a:pt x="572" y="547"/>
                      </a:cubicBezTo>
                      <a:cubicBezTo>
                        <a:pt x="584" y="618"/>
                        <a:pt x="575" y="618"/>
                        <a:pt x="542" y="652"/>
                      </a:cubicBezTo>
                      <a:cubicBezTo>
                        <a:pt x="589" y="658"/>
                        <a:pt x="638" y="653"/>
                        <a:pt x="684" y="667"/>
                      </a:cubicBezTo>
                      <a:cubicBezTo>
                        <a:pt x="686" y="668"/>
                        <a:pt x="699" y="711"/>
                        <a:pt x="699" y="712"/>
                      </a:cubicBezTo>
                      <a:cubicBezTo>
                        <a:pt x="692" y="773"/>
                        <a:pt x="699" y="778"/>
                        <a:pt x="647" y="794"/>
                      </a:cubicBezTo>
                      <a:cubicBezTo>
                        <a:pt x="701" y="808"/>
                        <a:pt x="685" y="834"/>
                        <a:pt x="722" y="869"/>
                      </a:cubicBezTo>
                      <a:cubicBezTo>
                        <a:pt x="717" y="926"/>
                        <a:pt x="732" y="971"/>
                        <a:pt x="677" y="989"/>
                      </a:cubicBezTo>
                      <a:cubicBezTo>
                        <a:pt x="669" y="994"/>
                        <a:pt x="654" y="995"/>
                        <a:pt x="654" y="1004"/>
                      </a:cubicBezTo>
                      <a:cubicBezTo>
                        <a:pt x="654" y="1013"/>
                        <a:pt x="669" y="1014"/>
                        <a:pt x="677" y="1019"/>
                      </a:cubicBezTo>
                      <a:cubicBezTo>
                        <a:pt x="737" y="1053"/>
                        <a:pt x="681" y="1016"/>
                        <a:pt x="729" y="1049"/>
                      </a:cubicBezTo>
                      <a:cubicBezTo>
                        <a:pt x="694" y="1073"/>
                        <a:pt x="716" y="1061"/>
                        <a:pt x="662" y="1079"/>
                      </a:cubicBezTo>
                      <a:cubicBezTo>
                        <a:pt x="654" y="1082"/>
                        <a:pt x="639" y="1087"/>
                        <a:pt x="639" y="1087"/>
                      </a:cubicBezTo>
                      <a:cubicBezTo>
                        <a:pt x="610" y="1188"/>
                        <a:pt x="605" y="1162"/>
                        <a:pt x="482" y="1154"/>
                      </a:cubicBezTo>
                      <a:cubicBezTo>
                        <a:pt x="472" y="1157"/>
                        <a:pt x="461" y="1157"/>
                        <a:pt x="452" y="1162"/>
                      </a:cubicBezTo>
                      <a:cubicBezTo>
                        <a:pt x="436" y="1170"/>
                        <a:pt x="407" y="1192"/>
                        <a:pt x="407" y="1192"/>
                      </a:cubicBezTo>
                      <a:cubicBezTo>
                        <a:pt x="319" y="1189"/>
                        <a:pt x="231" y="1191"/>
                        <a:pt x="144" y="1184"/>
                      </a:cubicBezTo>
                      <a:cubicBezTo>
                        <a:pt x="128" y="1183"/>
                        <a:pt x="99" y="1169"/>
                        <a:pt x="99" y="1169"/>
                      </a:cubicBezTo>
                      <a:cubicBezTo>
                        <a:pt x="109" y="1076"/>
                        <a:pt x="83" y="1101"/>
                        <a:pt x="159" y="1079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63" name="Freeform 576"/>
                <p:cNvSpPr>
                  <a:spLocks/>
                </p:cNvSpPr>
                <p:nvPr/>
              </p:nvSpPr>
              <p:spPr bwMode="auto">
                <a:xfrm>
                  <a:off x="12671" y="12720"/>
                  <a:ext cx="357" cy="150"/>
                </a:xfrm>
                <a:custGeom>
                  <a:avLst/>
                  <a:gdLst>
                    <a:gd name="T0" fmla="*/ 12 w 357"/>
                    <a:gd name="T1" fmla="*/ 150 h 150"/>
                    <a:gd name="T2" fmla="*/ 27 w 357"/>
                    <a:gd name="T3" fmla="*/ 75 h 150"/>
                    <a:gd name="T4" fmla="*/ 87 w 357"/>
                    <a:gd name="T5" fmla="*/ 83 h 150"/>
                    <a:gd name="T6" fmla="*/ 124 w 357"/>
                    <a:gd name="T7" fmla="*/ 98 h 150"/>
                    <a:gd name="T8" fmla="*/ 229 w 357"/>
                    <a:gd name="T9" fmla="*/ 83 h 150"/>
                    <a:gd name="T10" fmla="*/ 282 w 357"/>
                    <a:gd name="T11" fmla="*/ 0 h 150"/>
                    <a:gd name="T12" fmla="*/ 357 w 357"/>
                    <a:gd name="T13" fmla="*/ 38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150">
                      <a:moveTo>
                        <a:pt x="12" y="150"/>
                      </a:moveTo>
                      <a:cubicBezTo>
                        <a:pt x="0" y="118"/>
                        <a:pt x="9" y="103"/>
                        <a:pt x="27" y="75"/>
                      </a:cubicBezTo>
                      <a:cubicBezTo>
                        <a:pt x="47" y="78"/>
                        <a:pt x="68" y="76"/>
                        <a:pt x="87" y="83"/>
                      </a:cubicBezTo>
                      <a:cubicBezTo>
                        <a:pt x="135" y="102"/>
                        <a:pt x="69" y="116"/>
                        <a:pt x="124" y="98"/>
                      </a:cubicBezTo>
                      <a:cubicBezTo>
                        <a:pt x="167" y="70"/>
                        <a:pt x="171" y="75"/>
                        <a:pt x="229" y="83"/>
                      </a:cubicBezTo>
                      <a:cubicBezTo>
                        <a:pt x="249" y="42"/>
                        <a:pt x="238" y="15"/>
                        <a:pt x="282" y="0"/>
                      </a:cubicBezTo>
                      <a:cubicBezTo>
                        <a:pt x="310" y="4"/>
                        <a:pt x="357" y="0"/>
                        <a:pt x="357" y="38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64" name="Freeform 577"/>
                <p:cNvSpPr>
                  <a:spLocks/>
                </p:cNvSpPr>
                <p:nvPr/>
              </p:nvSpPr>
              <p:spPr bwMode="auto">
                <a:xfrm>
                  <a:off x="12626" y="12037"/>
                  <a:ext cx="207" cy="518"/>
                </a:xfrm>
                <a:custGeom>
                  <a:avLst/>
                  <a:gdLst>
                    <a:gd name="T0" fmla="*/ 42 w 207"/>
                    <a:gd name="T1" fmla="*/ 518 h 518"/>
                    <a:gd name="T2" fmla="*/ 42 w 207"/>
                    <a:gd name="T3" fmla="*/ 383 h 518"/>
                    <a:gd name="T4" fmla="*/ 94 w 207"/>
                    <a:gd name="T5" fmla="*/ 368 h 518"/>
                    <a:gd name="T6" fmla="*/ 117 w 207"/>
                    <a:gd name="T7" fmla="*/ 241 h 518"/>
                    <a:gd name="T8" fmla="*/ 162 w 207"/>
                    <a:gd name="T9" fmla="*/ 113 h 518"/>
                    <a:gd name="T10" fmla="*/ 184 w 207"/>
                    <a:gd name="T11" fmla="*/ 8 h 518"/>
                    <a:gd name="T12" fmla="*/ 207 w 207"/>
                    <a:gd name="T13" fmla="*/ 1 h 5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518">
                      <a:moveTo>
                        <a:pt x="42" y="518"/>
                      </a:moveTo>
                      <a:cubicBezTo>
                        <a:pt x="17" y="481"/>
                        <a:pt x="0" y="417"/>
                        <a:pt x="42" y="383"/>
                      </a:cubicBezTo>
                      <a:cubicBezTo>
                        <a:pt x="56" y="372"/>
                        <a:pt x="77" y="373"/>
                        <a:pt x="94" y="368"/>
                      </a:cubicBezTo>
                      <a:cubicBezTo>
                        <a:pt x="86" y="318"/>
                        <a:pt x="78" y="278"/>
                        <a:pt x="117" y="241"/>
                      </a:cubicBezTo>
                      <a:cubicBezTo>
                        <a:pt x="128" y="192"/>
                        <a:pt x="100" y="134"/>
                        <a:pt x="162" y="113"/>
                      </a:cubicBezTo>
                      <a:cubicBezTo>
                        <a:pt x="207" y="47"/>
                        <a:pt x="132" y="165"/>
                        <a:pt x="184" y="8"/>
                      </a:cubicBezTo>
                      <a:cubicBezTo>
                        <a:pt x="187" y="0"/>
                        <a:pt x="207" y="1"/>
                        <a:pt x="207" y="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65" name="Freeform 578"/>
                <p:cNvSpPr>
                  <a:spLocks/>
                </p:cNvSpPr>
                <p:nvPr/>
              </p:nvSpPr>
              <p:spPr bwMode="auto">
                <a:xfrm>
                  <a:off x="12798" y="12198"/>
                  <a:ext cx="84" cy="474"/>
                </a:xfrm>
                <a:custGeom>
                  <a:avLst/>
                  <a:gdLst>
                    <a:gd name="T0" fmla="*/ 0 w 84"/>
                    <a:gd name="T1" fmla="*/ 24 h 474"/>
                    <a:gd name="T2" fmla="*/ 60 w 84"/>
                    <a:gd name="T3" fmla="*/ 47 h 474"/>
                    <a:gd name="T4" fmla="*/ 15 w 84"/>
                    <a:gd name="T5" fmla="*/ 114 h 474"/>
                    <a:gd name="T6" fmla="*/ 67 w 84"/>
                    <a:gd name="T7" fmla="*/ 167 h 474"/>
                    <a:gd name="T8" fmla="*/ 60 w 84"/>
                    <a:gd name="T9" fmla="*/ 264 h 474"/>
                    <a:gd name="T10" fmla="*/ 37 w 84"/>
                    <a:gd name="T11" fmla="*/ 279 h 474"/>
                    <a:gd name="T12" fmla="*/ 60 w 84"/>
                    <a:gd name="T13" fmla="*/ 302 h 474"/>
                    <a:gd name="T14" fmla="*/ 7 w 84"/>
                    <a:gd name="T15" fmla="*/ 474 h 4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74">
                      <a:moveTo>
                        <a:pt x="0" y="24"/>
                      </a:moveTo>
                      <a:cubicBezTo>
                        <a:pt x="36" y="0"/>
                        <a:pt x="46" y="8"/>
                        <a:pt x="60" y="47"/>
                      </a:cubicBezTo>
                      <a:cubicBezTo>
                        <a:pt x="47" y="107"/>
                        <a:pt x="45" y="70"/>
                        <a:pt x="15" y="114"/>
                      </a:cubicBezTo>
                      <a:cubicBezTo>
                        <a:pt x="67" y="148"/>
                        <a:pt x="55" y="127"/>
                        <a:pt x="67" y="167"/>
                      </a:cubicBezTo>
                      <a:cubicBezTo>
                        <a:pt x="65" y="199"/>
                        <a:pt x="68" y="233"/>
                        <a:pt x="60" y="264"/>
                      </a:cubicBezTo>
                      <a:cubicBezTo>
                        <a:pt x="58" y="273"/>
                        <a:pt x="37" y="270"/>
                        <a:pt x="37" y="279"/>
                      </a:cubicBezTo>
                      <a:cubicBezTo>
                        <a:pt x="37" y="290"/>
                        <a:pt x="52" y="294"/>
                        <a:pt x="60" y="302"/>
                      </a:cubicBezTo>
                      <a:cubicBezTo>
                        <a:pt x="72" y="355"/>
                        <a:pt x="84" y="474"/>
                        <a:pt x="7" y="474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66" name="Freeform 579"/>
                <p:cNvSpPr>
                  <a:spLocks/>
                </p:cNvSpPr>
                <p:nvPr/>
              </p:nvSpPr>
              <p:spPr bwMode="auto">
                <a:xfrm>
                  <a:off x="12571" y="12597"/>
                  <a:ext cx="140" cy="320"/>
                </a:xfrm>
                <a:custGeom>
                  <a:avLst/>
                  <a:gdLst>
                    <a:gd name="T0" fmla="*/ 140 w 140"/>
                    <a:gd name="T1" fmla="*/ 78 h 320"/>
                    <a:gd name="T2" fmla="*/ 13 w 140"/>
                    <a:gd name="T3" fmla="*/ 48 h 320"/>
                    <a:gd name="T4" fmla="*/ 20 w 140"/>
                    <a:gd name="T5" fmla="*/ 153 h 320"/>
                    <a:gd name="T6" fmla="*/ 65 w 140"/>
                    <a:gd name="T7" fmla="*/ 176 h 320"/>
                    <a:gd name="T8" fmla="*/ 80 w 140"/>
                    <a:gd name="T9" fmla="*/ 288 h 320"/>
                    <a:gd name="T10" fmla="*/ 118 w 140"/>
                    <a:gd name="T11" fmla="*/ 311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320">
                      <a:moveTo>
                        <a:pt x="140" y="78"/>
                      </a:moveTo>
                      <a:cubicBezTo>
                        <a:pt x="86" y="24"/>
                        <a:pt x="83" y="0"/>
                        <a:pt x="13" y="48"/>
                      </a:cubicBezTo>
                      <a:cubicBezTo>
                        <a:pt x="4" y="74"/>
                        <a:pt x="0" y="133"/>
                        <a:pt x="20" y="153"/>
                      </a:cubicBezTo>
                      <a:cubicBezTo>
                        <a:pt x="32" y="165"/>
                        <a:pt x="51" y="167"/>
                        <a:pt x="65" y="176"/>
                      </a:cubicBezTo>
                      <a:cubicBezTo>
                        <a:pt x="50" y="221"/>
                        <a:pt x="30" y="254"/>
                        <a:pt x="80" y="288"/>
                      </a:cubicBezTo>
                      <a:cubicBezTo>
                        <a:pt x="91" y="320"/>
                        <a:pt x="80" y="311"/>
                        <a:pt x="118" y="31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67" name="Rectangle 580"/>
                <p:cNvSpPr>
                  <a:spLocks noChangeArrowheads="1"/>
                </p:cNvSpPr>
                <p:nvPr/>
              </p:nvSpPr>
              <p:spPr bwMode="auto">
                <a:xfrm>
                  <a:off x="12768" y="13053"/>
                  <a:ext cx="57" cy="2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</p:grpSp>
          <p:grpSp>
            <p:nvGrpSpPr>
              <p:cNvPr id="146" name="Group 581"/>
              <p:cNvGrpSpPr>
                <a:grpSpLocks/>
              </p:cNvGrpSpPr>
              <p:nvPr/>
            </p:nvGrpSpPr>
            <p:grpSpPr bwMode="auto">
              <a:xfrm>
                <a:off x="6384" y="11628"/>
                <a:ext cx="456" cy="456"/>
                <a:chOff x="12426" y="11856"/>
                <a:chExt cx="737" cy="1425"/>
              </a:xfrm>
            </p:grpSpPr>
            <p:sp>
              <p:nvSpPr>
                <p:cNvPr id="156" name="Freeform 582"/>
                <p:cNvSpPr>
                  <a:spLocks/>
                </p:cNvSpPr>
                <p:nvPr/>
              </p:nvSpPr>
              <p:spPr bwMode="auto">
                <a:xfrm>
                  <a:off x="12426" y="11856"/>
                  <a:ext cx="737" cy="1192"/>
                </a:xfrm>
                <a:custGeom>
                  <a:avLst/>
                  <a:gdLst>
                    <a:gd name="T0" fmla="*/ 159 w 737"/>
                    <a:gd name="T1" fmla="*/ 1079 h 1192"/>
                    <a:gd name="T2" fmla="*/ 47 w 737"/>
                    <a:gd name="T3" fmla="*/ 1072 h 1192"/>
                    <a:gd name="T4" fmla="*/ 32 w 737"/>
                    <a:gd name="T5" fmla="*/ 959 h 1192"/>
                    <a:gd name="T6" fmla="*/ 77 w 737"/>
                    <a:gd name="T7" fmla="*/ 937 h 1192"/>
                    <a:gd name="T8" fmla="*/ 39 w 737"/>
                    <a:gd name="T9" fmla="*/ 832 h 1192"/>
                    <a:gd name="T10" fmla="*/ 69 w 737"/>
                    <a:gd name="T11" fmla="*/ 772 h 1192"/>
                    <a:gd name="T12" fmla="*/ 84 w 737"/>
                    <a:gd name="T13" fmla="*/ 749 h 1192"/>
                    <a:gd name="T14" fmla="*/ 129 w 737"/>
                    <a:gd name="T15" fmla="*/ 734 h 1192"/>
                    <a:gd name="T16" fmla="*/ 107 w 737"/>
                    <a:gd name="T17" fmla="*/ 727 h 1192"/>
                    <a:gd name="T18" fmla="*/ 107 w 737"/>
                    <a:gd name="T19" fmla="*/ 532 h 1192"/>
                    <a:gd name="T20" fmla="*/ 129 w 737"/>
                    <a:gd name="T21" fmla="*/ 524 h 1192"/>
                    <a:gd name="T22" fmla="*/ 182 w 737"/>
                    <a:gd name="T23" fmla="*/ 472 h 1192"/>
                    <a:gd name="T24" fmla="*/ 167 w 737"/>
                    <a:gd name="T25" fmla="*/ 427 h 1192"/>
                    <a:gd name="T26" fmla="*/ 137 w 737"/>
                    <a:gd name="T27" fmla="*/ 404 h 1192"/>
                    <a:gd name="T28" fmla="*/ 144 w 737"/>
                    <a:gd name="T29" fmla="*/ 374 h 1192"/>
                    <a:gd name="T30" fmla="*/ 212 w 737"/>
                    <a:gd name="T31" fmla="*/ 314 h 1192"/>
                    <a:gd name="T32" fmla="*/ 219 w 737"/>
                    <a:gd name="T33" fmla="*/ 224 h 1192"/>
                    <a:gd name="T34" fmla="*/ 272 w 737"/>
                    <a:gd name="T35" fmla="*/ 217 h 1192"/>
                    <a:gd name="T36" fmla="*/ 249 w 737"/>
                    <a:gd name="T37" fmla="*/ 202 h 1192"/>
                    <a:gd name="T38" fmla="*/ 257 w 737"/>
                    <a:gd name="T39" fmla="*/ 149 h 1192"/>
                    <a:gd name="T40" fmla="*/ 294 w 737"/>
                    <a:gd name="T41" fmla="*/ 7 h 1192"/>
                    <a:gd name="T42" fmla="*/ 399 w 737"/>
                    <a:gd name="T43" fmla="*/ 22 h 1192"/>
                    <a:gd name="T44" fmla="*/ 422 w 737"/>
                    <a:gd name="T45" fmla="*/ 29 h 1192"/>
                    <a:gd name="T46" fmla="*/ 452 w 737"/>
                    <a:gd name="T47" fmla="*/ 67 h 1192"/>
                    <a:gd name="T48" fmla="*/ 452 w 737"/>
                    <a:gd name="T49" fmla="*/ 142 h 1192"/>
                    <a:gd name="T50" fmla="*/ 519 w 737"/>
                    <a:gd name="T51" fmla="*/ 217 h 1192"/>
                    <a:gd name="T52" fmla="*/ 512 w 737"/>
                    <a:gd name="T53" fmla="*/ 322 h 1192"/>
                    <a:gd name="T54" fmla="*/ 594 w 737"/>
                    <a:gd name="T55" fmla="*/ 367 h 1192"/>
                    <a:gd name="T56" fmla="*/ 564 w 737"/>
                    <a:gd name="T57" fmla="*/ 487 h 1192"/>
                    <a:gd name="T58" fmla="*/ 534 w 737"/>
                    <a:gd name="T59" fmla="*/ 517 h 1192"/>
                    <a:gd name="T60" fmla="*/ 549 w 737"/>
                    <a:gd name="T61" fmla="*/ 539 h 1192"/>
                    <a:gd name="T62" fmla="*/ 572 w 737"/>
                    <a:gd name="T63" fmla="*/ 547 h 1192"/>
                    <a:gd name="T64" fmla="*/ 542 w 737"/>
                    <a:gd name="T65" fmla="*/ 652 h 1192"/>
                    <a:gd name="T66" fmla="*/ 684 w 737"/>
                    <a:gd name="T67" fmla="*/ 667 h 1192"/>
                    <a:gd name="T68" fmla="*/ 699 w 737"/>
                    <a:gd name="T69" fmla="*/ 712 h 1192"/>
                    <a:gd name="T70" fmla="*/ 647 w 737"/>
                    <a:gd name="T71" fmla="*/ 794 h 1192"/>
                    <a:gd name="T72" fmla="*/ 722 w 737"/>
                    <a:gd name="T73" fmla="*/ 869 h 1192"/>
                    <a:gd name="T74" fmla="*/ 677 w 737"/>
                    <a:gd name="T75" fmla="*/ 989 h 1192"/>
                    <a:gd name="T76" fmla="*/ 654 w 737"/>
                    <a:gd name="T77" fmla="*/ 1004 h 1192"/>
                    <a:gd name="T78" fmla="*/ 677 w 737"/>
                    <a:gd name="T79" fmla="*/ 1019 h 1192"/>
                    <a:gd name="T80" fmla="*/ 729 w 737"/>
                    <a:gd name="T81" fmla="*/ 1049 h 1192"/>
                    <a:gd name="T82" fmla="*/ 662 w 737"/>
                    <a:gd name="T83" fmla="*/ 1079 h 1192"/>
                    <a:gd name="T84" fmla="*/ 639 w 737"/>
                    <a:gd name="T85" fmla="*/ 1087 h 1192"/>
                    <a:gd name="T86" fmla="*/ 482 w 737"/>
                    <a:gd name="T87" fmla="*/ 1154 h 1192"/>
                    <a:gd name="T88" fmla="*/ 452 w 737"/>
                    <a:gd name="T89" fmla="*/ 1162 h 1192"/>
                    <a:gd name="T90" fmla="*/ 407 w 737"/>
                    <a:gd name="T91" fmla="*/ 1192 h 1192"/>
                    <a:gd name="T92" fmla="*/ 144 w 737"/>
                    <a:gd name="T93" fmla="*/ 1184 h 1192"/>
                    <a:gd name="T94" fmla="*/ 99 w 737"/>
                    <a:gd name="T95" fmla="*/ 1169 h 1192"/>
                    <a:gd name="T96" fmla="*/ 159 w 737"/>
                    <a:gd name="T97" fmla="*/ 1079 h 1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7" h="1192">
                      <a:moveTo>
                        <a:pt x="159" y="1079"/>
                      </a:moveTo>
                      <a:cubicBezTo>
                        <a:pt x="122" y="1077"/>
                        <a:pt x="84" y="1080"/>
                        <a:pt x="47" y="1072"/>
                      </a:cubicBezTo>
                      <a:cubicBezTo>
                        <a:pt x="0" y="1062"/>
                        <a:pt x="30" y="966"/>
                        <a:pt x="32" y="959"/>
                      </a:cubicBezTo>
                      <a:cubicBezTo>
                        <a:pt x="35" y="947"/>
                        <a:pt x="68" y="940"/>
                        <a:pt x="77" y="937"/>
                      </a:cubicBezTo>
                      <a:cubicBezTo>
                        <a:pt x="52" y="845"/>
                        <a:pt x="70" y="878"/>
                        <a:pt x="39" y="832"/>
                      </a:cubicBezTo>
                      <a:cubicBezTo>
                        <a:pt x="53" y="753"/>
                        <a:pt x="32" y="810"/>
                        <a:pt x="69" y="772"/>
                      </a:cubicBezTo>
                      <a:cubicBezTo>
                        <a:pt x="75" y="765"/>
                        <a:pt x="77" y="755"/>
                        <a:pt x="84" y="749"/>
                      </a:cubicBezTo>
                      <a:cubicBezTo>
                        <a:pt x="96" y="739"/>
                        <a:pt x="114" y="739"/>
                        <a:pt x="129" y="734"/>
                      </a:cubicBezTo>
                      <a:cubicBezTo>
                        <a:pt x="122" y="732"/>
                        <a:pt x="109" y="734"/>
                        <a:pt x="107" y="727"/>
                      </a:cubicBezTo>
                      <a:cubicBezTo>
                        <a:pt x="101" y="701"/>
                        <a:pt x="93" y="572"/>
                        <a:pt x="107" y="532"/>
                      </a:cubicBezTo>
                      <a:cubicBezTo>
                        <a:pt x="110" y="525"/>
                        <a:pt x="122" y="527"/>
                        <a:pt x="129" y="524"/>
                      </a:cubicBezTo>
                      <a:cubicBezTo>
                        <a:pt x="157" y="483"/>
                        <a:pt x="166" y="516"/>
                        <a:pt x="182" y="472"/>
                      </a:cubicBezTo>
                      <a:cubicBezTo>
                        <a:pt x="177" y="457"/>
                        <a:pt x="176" y="440"/>
                        <a:pt x="167" y="427"/>
                      </a:cubicBezTo>
                      <a:cubicBezTo>
                        <a:pt x="160" y="416"/>
                        <a:pt x="142" y="416"/>
                        <a:pt x="137" y="404"/>
                      </a:cubicBezTo>
                      <a:cubicBezTo>
                        <a:pt x="133" y="395"/>
                        <a:pt x="141" y="384"/>
                        <a:pt x="144" y="374"/>
                      </a:cubicBezTo>
                      <a:cubicBezTo>
                        <a:pt x="159" y="321"/>
                        <a:pt x="160" y="328"/>
                        <a:pt x="212" y="314"/>
                      </a:cubicBezTo>
                      <a:cubicBezTo>
                        <a:pt x="208" y="300"/>
                        <a:pt x="204" y="234"/>
                        <a:pt x="219" y="224"/>
                      </a:cubicBezTo>
                      <a:cubicBezTo>
                        <a:pt x="234" y="215"/>
                        <a:pt x="254" y="219"/>
                        <a:pt x="272" y="217"/>
                      </a:cubicBezTo>
                      <a:cubicBezTo>
                        <a:pt x="264" y="212"/>
                        <a:pt x="251" y="211"/>
                        <a:pt x="249" y="202"/>
                      </a:cubicBezTo>
                      <a:cubicBezTo>
                        <a:pt x="245" y="185"/>
                        <a:pt x="254" y="167"/>
                        <a:pt x="257" y="149"/>
                      </a:cubicBezTo>
                      <a:cubicBezTo>
                        <a:pt x="266" y="100"/>
                        <a:pt x="272" y="52"/>
                        <a:pt x="294" y="7"/>
                      </a:cubicBezTo>
                      <a:cubicBezTo>
                        <a:pt x="329" y="12"/>
                        <a:pt x="364" y="16"/>
                        <a:pt x="399" y="22"/>
                      </a:cubicBezTo>
                      <a:cubicBezTo>
                        <a:pt x="407" y="23"/>
                        <a:pt x="416" y="23"/>
                        <a:pt x="422" y="29"/>
                      </a:cubicBezTo>
                      <a:cubicBezTo>
                        <a:pt x="495" y="102"/>
                        <a:pt x="350" y="0"/>
                        <a:pt x="452" y="67"/>
                      </a:cubicBezTo>
                      <a:cubicBezTo>
                        <a:pt x="475" y="101"/>
                        <a:pt x="463" y="105"/>
                        <a:pt x="452" y="142"/>
                      </a:cubicBezTo>
                      <a:cubicBezTo>
                        <a:pt x="472" y="201"/>
                        <a:pt x="463" y="189"/>
                        <a:pt x="519" y="217"/>
                      </a:cubicBezTo>
                      <a:cubicBezTo>
                        <a:pt x="546" y="256"/>
                        <a:pt x="560" y="290"/>
                        <a:pt x="512" y="322"/>
                      </a:cubicBezTo>
                      <a:cubicBezTo>
                        <a:pt x="490" y="381"/>
                        <a:pt x="545" y="334"/>
                        <a:pt x="594" y="367"/>
                      </a:cubicBezTo>
                      <a:cubicBezTo>
                        <a:pt x="581" y="552"/>
                        <a:pt x="612" y="415"/>
                        <a:pt x="564" y="487"/>
                      </a:cubicBezTo>
                      <a:cubicBezTo>
                        <a:pt x="541" y="521"/>
                        <a:pt x="578" y="502"/>
                        <a:pt x="534" y="517"/>
                      </a:cubicBezTo>
                      <a:cubicBezTo>
                        <a:pt x="539" y="524"/>
                        <a:pt x="542" y="534"/>
                        <a:pt x="549" y="539"/>
                      </a:cubicBezTo>
                      <a:cubicBezTo>
                        <a:pt x="555" y="544"/>
                        <a:pt x="571" y="539"/>
                        <a:pt x="572" y="547"/>
                      </a:cubicBezTo>
                      <a:cubicBezTo>
                        <a:pt x="584" y="618"/>
                        <a:pt x="575" y="618"/>
                        <a:pt x="542" y="652"/>
                      </a:cubicBezTo>
                      <a:cubicBezTo>
                        <a:pt x="589" y="658"/>
                        <a:pt x="638" y="653"/>
                        <a:pt x="684" y="667"/>
                      </a:cubicBezTo>
                      <a:cubicBezTo>
                        <a:pt x="686" y="668"/>
                        <a:pt x="699" y="711"/>
                        <a:pt x="699" y="712"/>
                      </a:cubicBezTo>
                      <a:cubicBezTo>
                        <a:pt x="692" y="773"/>
                        <a:pt x="699" y="778"/>
                        <a:pt x="647" y="794"/>
                      </a:cubicBezTo>
                      <a:cubicBezTo>
                        <a:pt x="701" y="808"/>
                        <a:pt x="685" y="834"/>
                        <a:pt x="722" y="869"/>
                      </a:cubicBezTo>
                      <a:cubicBezTo>
                        <a:pt x="717" y="926"/>
                        <a:pt x="732" y="971"/>
                        <a:pt x="677" y="989"/>
                      </a:cubicBezTo>
                      <a:cubicBezTo>
                        <a:pt x="669" y="994"/>
                        <a:pt x="654" y="995"/>
                        <a:pt x="654" y="1004"/>
                      </a:cubicBezTo>
                      <a:cubicBezTo>
                        <a:pt x="654" y="1013"/>
                        <a:pt x="669" y="1014"/>
                        <a:pt x="677" y="1019"/>
                      </a:cubicBezTo>
                      <a:cubicBezTo>
                        <a:pt x="737" y="1053"/>
                        <a:pt x="681" y="1016"/>
                        <a:pt x="729" y="1049"/>
                      </a:cubicBezTo>
                      <a:cubicBezTo>
                        <a:pt x="694" y="1073"/>
                        <a:pt x="716" y="1061"/>
                        <a:pt x="662" y="1079"/>
                      </a:cubicBezTo>
                      <a:cubicBezTo>
                        <a:pt x="654" y="1082"/>
                        <a:pt x="639" y="1087"/>
                        <a:pt x="639" y="1087"/>
                      </a:cubicBezTo>
                      <a:cubicBezTo>
                        <a:pt x="610" y="1188"/>
                        <a:pt x="605" y="1162"/>
                        <a:pt x="482" y="1154"/>
                      </a:cubicBezTo>
                      <a:cubicBezTo>
                        <a:pt x="472" y="1157"/>
                        <a:pt x="461" y="1157"/>
                        <a:pt x="452" y="1162"/>
                      </a:cubicBezTo>
                      <a:cubicBezTo>
                        <a:pt x="436" y="1170"/>
                        <a:pt x="407" y="1192"/>
                        <a:pt x="407" y="1192"/>
                      </a:cubicBezTo>
                      <a:cubicBezTo>
                        <a:pt x="319" y="1189"/>
                        <a:pt x="231" y="1191"/>
                        <a:pt x="144" y="1184"/>
                      </a:cubicBezTo>
                      <a:cubicBezTo>
                        <a:pt x="128" y="1183"/>
                        <a:pt x="99" y="1169"/>
                        <a:pt x="99" y="1169"/>
                      </a:cubicBezTo>
                      <a:cubicBezTo>
                        <a:pt x="109" y="1076"/>
                        <a:pt x="83" y="1101"/>
                        <a:pt x="159" y="1079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57" name="Freeform 583"/>
                <p:cNvSpPr>
                  <a:spLocks/>
                </p:cNvSpPr>
                <p:nvPr/>
              </p:nvSpPr>
              <p:spPr bwMode="auto">
                <a:xfrm>
                  <a:off x="12671" y="12720"/>
                  <a:ext cx="357" cy="150"/>
                </a:xfrm>
                <a:custGeom>
                  <a:avLst/>
                  <a:gdLst>
                    <a:gd name="T0" fmla="*/ 12 w 357"/>
                    <a:gd name="T1" fmla="*/ 150 h 150"/>
                    <a:gd name="T2" fmla="*/ 27 w 357"/>
                    <a:gd name="T3" fmla="*/ 75 h 150"/>
                    <a:gd name="T4" fmla="*/ 87 w 357"/>
                    <a:gd name="T5" fmla="*/ 83 h 150"/>
                    <a:gd name="T6" fmla="*/ 124 w 357"/>
                    <a:gd name="T7" fmla="*/ 98 h 150"/>
                    <a:gd name="T8" fmla="*/ 229 w 357"/>
                    <a:gd name="T9" fmla="*/ 83 h 150"/>
                    <a:gd name="T10" fmla="*/ 282 w 357"/>
                    <a:gd name="T11" fmla="*/ 0 h 150"/>
                    <a:gd name="T12" fmla="*/ 357 w 357"/>
                    <a:gd name="T13" fmla="*/ 38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150">
                      <a:moveTo>
                        <a:pt x="12" y="150"/>
                      </a:moveTo>
                      <a:cubicBezTo>
                        <a:pt x="0" y="118"/>
                        <a:pt x="9" y="103"/>
                        <a:pt x="27" y="75"/>
                      </a:cubicBezTo>
                      <a:cubicBezTo>
                        <a:pt x="47" y="78"/>
                        <a:pt x="68" y="76"/>
                        <a:pt x="87" y="83"/>
                      </a:cubicBezTo>
                      <a:cubicBezTo>
                        <a:pt x="135" y="102"/>
                        <a:pt x="69" y="116"/>
                        <a:pt x="124" y="98"/>
                      </a:cubicBezTo>
                      <a:cubicBezTo>
                        <a:pt x="167" y="70"/>
                        <a:pt x="171" y="75"/>
                        <a:pt x="229" y="83"/>
                      </a:cubicBezTo>
                      <a:cubicBezTo>
                        <a:pt x="249" y="42"/>
                        <a:pt x="238" y="15"/>
                        <a:pt x="282" y="0"/>
                      </a:cubicBezTo>
                      <a:cubicBezTo>
                        <a:pt x="310" y="4"/>
                        <a:pt x="357" y="0"/>
                        <a:pt x="357" y="38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58" name="Freeform 584"/>
                <p:cNvSpPr>
                  <a:spLocks/>
                </p:cNvSpPr>
                <p:nvPr/>
              </p:nvSpPr>
              <p:spPr bwMode="auto">
                <a:xfrm>
                  <a:off x="12626" y="12037"/>
                  <a:ext cx="207" cy="518"/>
                </a:xfrm>
                <a:custGeom>
                  <a:avLst/>
                  <a:gdLst>
                    <a:gd name="T0" fmla="*/ 42 w 207"/>
                    <a:gd name="T1" fmla="*/ 518 h 518"/>
                    <a:gd name="T2" fmla="*/ 42 w 207"/>
                    <a:gd name="T3" fmla="*/ 383 h 518"/>
                    <a:gd name="T4" fmla="*/ 94 w 207"/>
                    <a:gd name="T5" fmla="*/ 368 h 518"/>
                    <a:gd name="T6" fmla="*/ 117 w 207"/>
                    <a:gd name="T7" fmla="*/ 241 h 518"/>
                    <a:gd name="T8" fmla="*/ 162 w 207"/>
                    <a:gd name="T9" fmla="*/ 113 h 518"/>
                    <a:gd name="T10" fmla="*/ 184 w 207"/>
                    <a:gd name="T11" fmla="*/ 8 h 518"/>
                    <a:gd name="T12" fmla="*/ 207 w 207"/>
                    <a:gd name="T13" fmla="*/ 1 h 5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518">
                      <a:moveTo>
                        <a:pt x="42" y="518"/>
                      </a:moveTo>
                      <a:cubicBezTo>
                        <a:pt x="17" y="481"/>
                        <a:pt x="0" y="417"/>
                        <a:pt x="42" y="383"/>
                      </a:cubicBezTo>
                      <a:cubicBezTo>
                        <a:pt x="56" y="372"/>
                        <a:pt x="77" y="373"/>
                        <a:pt x="94" y="368"/>
                      </a:cubicBezTo>
                      <a:cubicBezTo>
                        <a:pt x="86" y="318"/>
                        <a:pt x="78" y="278"/>
                        <a:pt x="117" y="241"/>
                      </a:cubicBezTo>
                      <a:cubicBezTo>
                        <a:pt x="128" y="192"/>
                        <a:pt x="100" y="134"/>
                        <a:pt x="162" y="113"/>
                      </a:cubicBezTo>
                      <a:cubicBezTo>
                        <a:pt x="207" y="47"/>
                        <a:pt x="132" y="165"/>
                        <a:pt x="184" y="8"/>
                      </a:cubicBezTo>
                      <a:cubicBezTo>
                        <a:pt x="187" y="0"/>
                        <a:pt x="207" y="1"/>
                        <a:pt x="207" y="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59" name="Freeform 585"/>
                <p:cNvSpPr>
                  <a:spLocks/>
                </p:cNvSpPr>
                <p:nvPr/>
              </p:nvSpPr>
              <p:spPr bwMode="auto">
                <a:xfrm>
                  <a:off x="12798" y="12198"/>
                  <a:ext cx="84" cy="474"/>
                </a:xfrm>
                <a:custGeom>
                  <a:avLst/>
                  <a:gdLst>
                    <a:gd name="T0" fmla="*/ 0 w 84"/>
                    <a:gd name="T1" fmla="*/ 24 h 474"/>
                    <a:gd name="T2" fmla="*/ 60 w 84"/>
                    <a:gd name="T3" fmla="*/ 47 h 474"/>
                    <a:gd name="T4" fmla="*/ 15 w 84"/>
                    <a:gd name="T5" fmla="*/ 114 h 474"/>
                    <a:gd name="T6" fmla="*/ 67 w 84"/>
                    <a:gd name="T7" fmla="*/ 167 h 474"/>
                    <a:gd name="T8" fmla="*/ 60 w 84"/>
                    <a:gd name="T9" fmla="*/ 264 h 474"/>
                    <a:gd name="T10" fmla="*/ 37 w 84"/>
                    <a:gd name="T11" fmla="*/ 279 h 474"/>
                    <a:gd name="T12" fmla="*/ 60 w 84"/>
                    <a:gd name="T13" fmla="*/ 302 h 474"/>
                    <a:gd name="T14" fmla="*/ 7 w 84"/>
                    <a:gd name="T15" fmla="*/ 474 h 4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74">
                      <a:moveTo>
                        <a:pt x="0" y="24"/>
                      </a:moveTo>
                      <a:cubicBezTo>
                        <a:pt x="36" y="0"/>
                        <a:pt x="46" y="8"/>
                        <a:pt x="60" y="47"/>
                      </a:cubicBezTo>
                      <a:cubicBezTo>
                        <a:pt x="47" y="107"/>
                        <a:pt x="45" y="70"/>
                        <a:pt x="15" y="114"/>
                      </a:cubicBezTo>
                      <a:cubicBezTo>
                        <a:pt x="67" y="148"/>
                        <a:pt x="55" y="127"/>
                        <a:pt x="67" y="167"/>
                      </a:cubicBezTo>
                      <a:cubicBezTo>
                        <a:pt x="65" y="199"/>
                        <a:pt x="68" y="233"/>
                        <a:pt x="60" y="264"/>
                      </a:cubicBezTo>
                      <a:cubicBezTo>
                        <a:pt x="58" y="273"/>
                        <a:pt x="37" y="270"/>
                        <a:pt x="37" y="279"/>
                      </a:cubicBezTo>
                      <a:cubicBezTo>
                        <a:pt x="37" y="290"/>
                        <a:pt x="52" y="294"/>
                        <a:pt x="60" y="302"/>
                      </a:cubicBezTo>
                      <a:cubicBezTo>
                        <a:pt x="72" y="355"/>
                        <a:pt x="84" y="474"/>
                        <a:pt x="7" y="474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60" name="Freeform 586"/>
                <p:cNvSpPr>
                  <a:spLocks/>
                </p:cNvSpPr>
                <p:nvPr/>
              </p:nvSpPr>
              <p:spPr bwMode="auto">
                <a:xfrm>
                  <a:off x="12571" y="12597"/>
                  <a:ext cx="140" cy="320"/>
                </a:xfrm>
                <a:custGeom>
                  <a:avLst/>
                  <a:gdLst>
                    <a:gd name="T0" fmla="*/ 140 w 140"/>
                    <a:gd name="T1" fmla="*/ 78 h 320"/>
                    <a:gd name="T2" fmla="*/ 13 w 140"/>
                    <a:gd name="T3" fmla="*/ 48 h 320"/>
                    <a:gd name="T4" fmla="*/ 20 w 140"/>
                    <a:gd name="T5" fmla="*/ 153 h 320"/>
                    <a:gd name="T6" fmla="*/ 65 w 140"/>
                    <a:gd name="T7" fmla="*/ 176 h 320"/>
                    <a:gd name="T8" fmla="*/ 80 w 140"/>
                    <a:gd name="T9" fmla="*/ 288 h 320"/>
                    <a:gd name="T10" fmla="*/ 118 w 140"/>
                    <a:gd name="T11" fmla="*/ 311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320">
                      <a:moveTo>
                        <a:pt x="140" y="78"/>
                      </a:moveTo>
                      <a:cubicBezTo>
                        <a:pt x="86" y="24"/>
                        <a:pt x="83" y="0"/>
                        <a:pt x="13" y="48"/>
                      </a:cubicBezTo>
                      <a:cubicBezTo>
                        <a:pt x="4" y="74"/>
                        <a:pt x="0" y="133"/>
                        <a:pt x="20" y="153"/>
                      </a:cubicBezTo>
                      <a:cubicBezTo>
                        <a:pt x="32" y="165"/>
                        <a:pt x="51" y="167"/>
                        <a:pt x="65" y="176"/>
                      </a:cubicBezTo>
                      <a:cubicBezTo>
                        <a:pt x="50" y="221"/>
                        <a:pt x="30" y="254"/>
                        <a:pt x="80" y="288"/>
                      </a:cubicBezTo>
                      <a:cubicBezTo>
                        <a:pt x="91" y="320"/>
                        <a:pt x="80" y="311"/>
                        <a:pt x="118" y="31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61" name="Rectangle 587"/>
                <p:cNvSpPr>
                  <a:spLocks noChangeArrowheads="1"/>
                </p:cNvSpPr>
                <p:nvPr/>
              </p:nvSpPr>
              <p:spPr bwMode="auto">
                <a:xfrm>
                  <a:off x="12768" y="13053"/>
                  <a:ext cx="57" cy="2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</p:grpSp>
          <p:grpSp>
            <p:nvGrpSpPr>
              <p:cNvPr id="147" name="Group 588"/>
              <p:cNvGrpSpPr>
                <a:grpSpLocks/>
              </p:cNvGrpSpPr>
              <p:nvPr/>
            </p:nvGrpSpPr>
            <p:grpSpPr bwMode="auto">
              <a:xfrm>
                <a:off x="6099" y="11628"/>
                <a:ext cx="456" cy="456"/>
                <a:chOff x="12426" y="11856"/>
                <a:chExt cx="737" cy="1425"/>
              </a:xfrm>
            </p:grpSpPr>
            <p:sp>
              <p:nvSpPr>
                <p:cNvPr id="148" name="Freeform 589"/>
                <p:cNvSpPr>
                  <a:spLocks/>
                </p:cNvSpPr>
                <p:nvPr/>
              </p:nvSpPr>
              <p:spPr bwMode="auto">
                <a:xfrm>
                  <a:off x="12426" y="11856"/>
                  <a:ext cx="737" cy="1192"/>
                </a:xfrm>
                <a:custGeom>
                  <a:avLst/>
                  <a:gdLst>
                    <a:gd name="T0" fmla="*/ 159 w 737"/>
                    <a:gd name="T1" fmla="*/ 1079 h 1192"/>
                    <a:gd name="T2" fmla="*/ 47 w 737"/>
                    <a:gd name="T3" fmla="*/ 1072 h 1192"/>
                    <a:gd name="T4" fmla="*/ 32 w 737"/>
                    <a:gd name="T5" fmla="*/ 959 h 1192"/>
                    <a:gd name="T6" fmla="*/ 77 w 737"/>
                    <a:gd name="T7" fmla="*/ 937 h 1192"/>
                    <a:gd name="T8" fmla="*/ 39 w 737"/>
                    <a:gd name="T9" fmla="*/ 832 h 1192"/>
                    <a:gd name="T10" fmla="*/ 69 w 737"/>
                    <a:gd name="T11" fmla="*/ 772 h 1192"/>
                    <a:gd name="T12" fmla="*/ 84 w 737"/>
                    <a:gd name="T13" fmla="*/ 749 h 1192"/>
                    <a:gd name="T14" fmla="*/ 129 w 737"/>
                    <a:gd name="T15" fmla="*/ 734 h 1192"/>
                    <a:gd name="T16" fmla="*/ 107 w 737"/>
                    <a:gd name="T17" fmla="*/ 727 h 1192"/>
                    <a:gd name="T18" fmla="*/ 107 w 737"/>
                    <a:gd name="T19" fmla="*/ 532 h 1192"/>
                    <a:gd name="T20" fmla="*/ 129 w 737"/>
                    <a:gd name="T21" fmla="*/ 524 h 1192"/>
                    <a:gd name="T22" fmla="*/ 182 w 737"/>
                    <a:gd name="T23" fmla="*/ 472 h 1192"/>
                    <a:gd name="T24" fmla="*/ 167 w 737"/>
                    <a:gd name="T25" fmla="*/ 427 h 1192"/>
                    <a:gd name="T26" fmla="*/ 137 w 737"/>
                    <a:gd name="T27" fmla="*/ 404 h 1192"/>
                    <a:gd name="T28" fmla="*/ 144 w 737"/>
                    <a:gd name="T29" fmla="*/ 374 h 1192"/>
                    <a:gd name="T30" fmla="*/ 212 w 737"/>
                    <a:gd name="T31" fmla="*/ 314 h 1192"/>
                    <a:gd name="T32" fmla="*/ 219 w 737"/>
                    <a:gd name="T33" fmla="*/ 224 h 1192"/>
                    <a:gd name="T34" fmla="*/ 272 w 737"/>
                    <a:gd name="T35" fmla="*/ 217 h 1192"/>
                    <a:gd name="T36" fmla="*/ 249 w 737"/>
                    <a:gd name="T37" fmla="*/ 202 h 1192"/>
                    <a:gd name="T38" fmla="*/ 257 w 737"/>
                    <a:gd name="T39" fmla="*/ 149 h 1192"/>
                    <a:gd name="T40" fmla="*/ 294 w 737"/>
                    <a:gd name="T41" fmla="*/ 7 h 1192"/>
                    <a:gd name="T42" fmla="*/ 399 w 737"/>
                    <a:gd name="T43" fmla="*/ 22 h 1192"/>
                    <a:gd name="T44" fmla="*/ 422 w 737"/>
                    <a:gd name="T45" fmla="*/ 29 h 1192"/>
                    <a:gd name="T46" fmla="*/ 452 w 737"/>
                    <a:gd name="T47" fmla="*/ 67 h 1192"/>
                    <a:gd name="T48" fmla="*/ 452 w 737"/>
                    <a:gd name="T49" fmla="*/ 142 h 1192"/>
                    <a:gd name="T50" fmla="*/ 519 w 737"/>
                    <a:gd name="T51" fmla="*/ 217 h 1192"/>
                    <a:gd name="T52" fmla="*/ 512 w 737"/>
                    <a:gd name="T53" fmla="*/ 322 h 1192"/>
                    <a:gd name="T54" fmla="*/ 594 w 737"/>
                    <a:gd name="T55" fmla="*/ 367 h 1192"/>
                    <a:gd name="T56" fmla="*/ 564 w 737"/>
                    <a:gd name="T57" fmla="*/ 487 h 1192"/>
                    <a:gd name="T58" fmla="*/ 534 w 737"/>
                    <a:gd name="T59" fmla="*/ 517 h 1192"/>
                    <a:gd name="T60" fmla="*/ 549 w 737"/>
                    <a:gd name="T61" fmla="*/ 539 h 1192"/>
                    <a:gd name="T62" fmla="*/ 572 w 737"/>
                    <a:gd name="T63" fmla="*/ 547 h 1192"/>
                    <a:gd name="T64" fmla="*/ 542 w 737"/>
                    <a:gd name="T65" fmla="*/ 652 h 1192"/>
                    <a:gd name="T66" fmla="*/ 684 w 737"/>
                    <a:gd name="T67" fmla="*/ 667 h 1192"/>
                    <a:gd name="T68" fmla="*/ 699 w 737"/>
                    <a:gd name="T69" fmla="*/ 712 h 1192"/>
                    <a:gd name="T70" fmla="*/ 647 w 737"/>
                    <a:gd name="T71" fmla="*/ 794 h 1192"/>
                    <a:gd name="T72" fmla="*/ 722 w 737"/>
                    <a:gd name="T73" fmla="*/ 869 h 1192"/>
                    <a:gd name="T74" fmla="*/ 677 w 737"/>
                    <a:gd name="T75" fmla="*/ 989 h 1192"/>
                    <a:gd name="T76" fmla="*/ 654 w 737"/>
                    <a:gd name="T77" fmla="*/ 1004 h 1192"/>
                    <a:gd name="T78" fmla="*/ 677 w 737"/>
                    <a:gd name="T79" fmla="*/ 1019 h 1192"/>
                    <a:gd name="T80" fmla="*/ 729 w 737"/>
                    <a:gd name="T81" fmla="*/ 1049 h 1192"/>
                    <a:gd name="T82" fmla="*/ 662 w 737"/>
                    <a:gd name="T83" fmla="*/ 1079 h 1192"/>
                    <a:gd name="T84" fmla="*/ 639 w 737"/>
                    <a:gd name="T85" fmla="*/ 1087 h 1192"/>
                    <a:gd name="T86" fmla="*/ 482 w 737"/>
                    <a:gd name="T87" fmla="*/ 1154 h 1192"/>
                    <a:gd name="T88" fmla="*/ 452 w 737"/>
                    <a:gd name="T89" fmla="*/ 1162 h 1192"/>
                    <a:gd name="T90" fmla="*/ 407 w 737"/>
                    <a:gd name="T91" fmla="*/ 1192 h 1192"/>
                    <a:gd name="T92" fmla="*/ 144 w 737"/>
                    <a:gd name="T93" fmla="*/ 1184 h 1192"/>
                    <a:gd name="T94" fmla="*/ 99 w 737"/>
                    <a:gd name="T95" fmla="*/ 1169 h 1192"/>
                    <a:gd name="T96" fmla="*/ 159 w 737"/>
                    <a:gd name="T97" fmla="*/ 1079 h 1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7" h="1192">
                      <a:moveTo>
                        <a:pt x="159" y="1079"/>
                      </a:moveTo>
                      <a:cubicBezTo>
                        <a:pt x="122" y="1077"/>
                        <a:pt x="84" y="1080"/>
                        <a:pt x="47" y="1072"/>
                      </a:cubicBezTo>
                      <a:cubicBezTo>
                        <a:pt x="0" y="1062"/>
                        <a:pt x="30" y="966"/>
                        <a:pt x="32" y="959"/>
                      </a:cubicBezTo>
                      <a:cubicBezTo>
                        <a:pt x="35" y="947"/>
                        <a:pt x="68" y="940"/>
                        <a:pt x="77" y="937"/>
                      </a:cubicBezTo>
                      <a:cubicBezTo>
                        <a:pt x="52" y="845"/>
                        <a:pt x="70" y="878"/>
                        <a:pt x="39" y="832"/>
                      </a:cubicBezTo>
                      <a:cubicBezTo>
                        <a:pt x="53" y="753"/>
                        <a:pt x="32" y="810"/>
                        <a:pt x="69" y="772"/>
                      </a:cubicBezTo>
                      <a:cubicBezTo>
                        <a:pt x="75" y="765"/>
                        <a:pt x="77" y="755"/>
                        <a:pt x="84" y="749"/>
                      </a:cubicBezTo>
                      <a:cubicBezTo>
                        <a:pt x="96" y="739"/>
                        <a:pt x="114" y="739"/>
                        <a:pt x="129" y="734"/>
                      </a:cubicBezTo>
                      <a:cubicBezTo>
                        <a:pt x="122" y="732"/>
                        <a:pt x="109" y="734"/>
                        <a:pt x="107" y="727"/>
                      </a:cubicBezTo>
                      <a:cubicBezTo>
                        <a:pt x="101" y="701"/>
                        <a:pt x="93" y="572"/>
                        <a:pt x="107" y="532"/>
                      </a:cubicBezTo>
                      <a:cubicBezTo>
                        <a:pt x="110" y="525"/>
                        <a:pt x="122" y="527"/>
                        <a:pt x="129" y="524"/>
                      </a:cubicBezTo>
                      <a:cubicBezTo>
                        <a:pt x="157" y="483"/>
                        <a:pt x="166" y="516"/>
                        <a:pt x="182" y="472"/>
                      </a:cubicBezTo>
                      <a:cubicBezTo>
                        <a:pt x="177" y="457"/>
                        <a:pt x="176" y="440"/>
                        <a:pt x="167" y="427"/>
                      </a:cubicBezTo>
                      <a:cubicBezTo>
                        <a:pt x="160" y="416"/>
                        <a:pt x="142" y="416"/>
                        <a:pt x="137" y="404"/>
                      </a:cubicBezTo>
                      <a:cubicBezTo>
                        <a:pt x="133" y="395"/>
                        <a:pt x="141" y="384"/>
                        <a:pt x="144" y="374"/>
                      </a:cubicBezTo>
                      <a:cubicBezTo>
                        <a:pt x="159" y="321"/>
                        <a:pt x="160" y="328"/>
                        <a:pt x="212" y="314"/>
                      </a:cubicBezTo>
                      <a:cubicBezTo>
                        <a:pt x="208" y="300"/>
                        <a:pt x="204" y="234"/>
                        <a:pt x="219" y="224"/>
                      </a:cubicBezTo>
                      <a:cubicBezTo>
                        <a:pt x="234" y="215"/>
                        <a:pt x="254" y="219"/>
                        <a:pt x="272" y="217"/>
                      </a:cubicBezTo>
                      <a:cubicBezTo>
                        <a:pt x="264" y="212"/>
                        <a:pt x="251" y="211"/>
                        <a:pt x="249" y="202"/>
                      </a:cubicBezTo>
                      <a:cubicBezTo>
                        <a:pt x="245" y="185"/>
                        <a:pt x="254" y="167"/>
                        <a:pt x="257" y="149"/>
                      </a:cubicBezTo>
                      <a:cubicBezTo>
                        <a:pt x="266" y="100"/>
                        <a:pt x="272" y="52"/>
                        <a:pt x="294" y="7"/>
                      </a:cubicBezTo>
                      <a:cubicBezTo>
                        <a:pt x="329" y="12"/>
                        <a:pt x="364" y="16"/>
                        <a:pt x="399" y="22"/>
                      </a:cubicBezTo>
                      <a:cubicBezTo>
                        <a:pt x="407" y="23"/>
                        <a:pt x="416" y="23"/>
                        <a:pt x="422" y="29"/>
                      </a:cubicBezTo>
                      <a:cubicBezTo>
                        <a:pt x="495" y="102"/>
                        <a:pt x="350" y="0"/>
                        <a:pt x="452" y="67"/>
                      </a:cubicBezTo>
                      <a:cubicBezTo>
                        <a:pt x="475" y="101"/>
                        <a:pt x="463" y="105"/>
                        <a:pt x="452" y="142"/>
                      </a:cubicBezTo>
                      <a:cubicBezTo>
                        <a:pt x="472" y="201"/>
                        <a:pt x="463" y="189"/>
                        <a:pt x="519" y="217"/>
                      </a:cubicBezTo>
                      <a:cubicBezTo>
                        <a:pt x="546" y="256"/>
                        <a:pt x="560" y="290"/>
                        <a:pt x="512" y="322"/>
                      </a:cubicBezTo>
                      <a:cubicBezTo>
                        <a:pt x="490" y="381"/>
                        <a:pt x="545" y="334"/>
                        <a:pt x="594" y="367"/>
                      </a:cubicBezTo>
                      <a:cubicBezTo>
                        <a:pt x="581" y="552"/>
                        <a:pt x="612" y="415"/>
                        <a:pt x="564" y="487"/>
                      </a:cubicBezTo>
                      <a:cubicBezTo>
                        <a:pt x="541" y="521"/>
                        <a:pt x="578" y="502"/>
                        <a:pt x="534" y="517"/>
                      </a:cubicBezTo>
                      <a:cubicBezTo>
                        <a:pt x="539" y="524"/>
                        <a:pt x="542" y="534"/>
                        <a:pt x="549" y="539"/>
                      </a:cubicBezTo>
                      <a:cubicBezTo>
                        <a:pt x="555" y="544"/>
                        <a:pt x="571" y="539"/>
                        <a:pt x="572" y="547"/>
                      </a:cubicBezTo>
                      <a:cubicBezTo>
                        <a:pt x="584" y="618"/>
                        <a:pt x="575" y="618"/>
                        <a:pt x="542" y="652"/>
                      </a:cubicBezTo>
                      <a:cubicBezTo>
                        <a:pt x="589" y="658"/>
                        <a:pt x="638" y="653"/>
                        <a:pt x="684" y="667"/>
                      </a:cubicBezTo>
                      <a:cubicBezTo>
                        <a:pt x="686" y="668"/>
                        <a:pt x="699" y="711"/>
                        <a:pt x="699" y="712"/>
                      </a:cubicBezTo>
                      <a:cubicBezTo>
                        <a:pt x="692" y="773"/>
                        <a:pt x="699" y="778"/>
                        <a:pt x="647" y="794"/>
                      </a:cubicBezTo>
                      <a:cubicBezTo>
                        <a:pt x="701" y="808"/>
                        <a:pt x="685" y="834"/>
                        <a:pt x="722" y="869"/>
                      </a:cubicBezTo>
                      <a:cubicBezTo>
                        <a:pt x="717" y="926"/>
                        <a:pt x="732" y="971"/>
                        <a:pt x="677" y="989"/>
                      </a:cubicBezTo>
                      <a:cubicBezTo>
                        <a:pt x="669" y="994"/>
                        <a:pt x="654" y="995"/>
                        <a:pt x="654" y="1004"/>
                      </a:cubicBezTo>
                      <a:cubicBezTo>
                        <a:pt x="654" y="1013"/>
                        <a:pt x="669" y="1014"/>
                        <a:pt x="677" y="1019"/>
                      </a:cubicBezTo>
                      <a:cubicBezTo>
                        <a:pt x="737" y="1053"/>
                        <a:pt x="681" y="1016"/>
                        <a:pt x="729" y="1049"/>
                      </a:cubicBezTo>
                      <a:cubicBezTo>
                        <a:pt x="694" y="1073"/>
                        <a:pt x="716" y="1061"/>
                        <a:pt x="662" y="1079"/>
                      </a:cubicBezTo>
                      <a:cubicBezTo>
                        <a:pt x="654" y="1082"/>
                        <a:pt x="639" y="1087"/>
                        <a:pt x="639" y="1087"/>
                      </a:cubicBezTo>
                      <a:cubicBezTo>
                        <a:pt x="610" y="1188"/>
                        <a:pt x="605" y="1162"/>
                        <a:pt x="482" y="1154"/>
                      </a:cubicBezTo>
                      <a:cubicBezTo>
                        <a:pt x="472" y="1157"/>
                        <a:pt x="461" y="1157"/>
                        <a:pt x="452" y="1162"/>
                      </a:cubicBezTo>
                      <a:cubicBezTo>
                        <a:pt x="436" y="1170"/>
                        <a:pt x="407" y="1192"/>
                        <a:pt x="407" y="1192"/>
                      </a:cubicBezTo>
                      <a:cubicBezTo>
                        <a:pt x="319" y="1189"/>
                        <a:pt x="231" y="1191"/>
                        <a:pt x="144" y="1184"/>
                      </a:cubicBezTo>
                      <a:cubicBezTo>
                        <a:pt x="128" y="1183"/>
                        <a:pt x="99" y="1169"/>
                        <a:pt x="99" y="1169"/>
                      </a:cubicBezTo>
                      <a:cubicBezTo>
                        <a:pt x="109" y="1076"/>
                        <a:pt x="83" y="1101"/>
                        <a:pt x="159" y="1079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49" name="Freeform 590"/>
                <p:cNvSpPr>
                  <a:spLocks/>
                </p:cNvSpPr>
                <p:nvPr/>
              </p:nvSpPr>
              <p:spPr bwMode="auto">
                <a:xfrm>
                  <a:off x="12671" y="12720"/>
                  <a:ext cx="357" cy="150"/>
                </a:xfrm>
                <a:custGeom>
                  <a:avLst/>
                  <a:gdLst>
                    <a:gd name="T0" fmla="*/ 12 w 357"/>
                    <a:gd name="T1" fmla="*/ 150 h 150"/>
                    <a:gd name="T2" fmla="*/ 27 w 357"/>
                    <a:gd name="T3" fmla="*/ 75 h 150"/>
                    <a:gd name="T4" fmla="*/ 87 w 357"/>
                    <a:gd name="T5" fmla="*/ 83 h 150"/>
                    <a:gd name="T6" fmla="*/ 124 w 357"/>
                    <a:gd name="T7" fmla="*/ 98 h 150"/>
                    <a:gd name="T8" fmla="*/ 229 w 357"/>
                    <a:gd name="T9" fmla="*/ 83 h 150"/>
                    <a:gd name="T10" fmla="*/ 282 w 357"/>
                    <a:gd name="T11" fmla="*/ 0 h 150"/>
                    <a:gd name="T12" fmla="*/ 357 w 357"/>
                    <a:gd name="T13" fmla="*/ 38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150">
                      <a:moveTo>
                        <a:pt x="12" y="150"/>
                      </a:moveTo>
                      <a:cubicBezTo>
                        <a:pt x="0" y="118"/>
                        <a:pt x="9" y="103"/>
                        <a:pt x="27" y="75"/>
                      </a:cubicBezTo>
                      <a:cubicBezTo>
                        <a:pt x="47" y="78"/>
                        <a:pt x="68" y="76"/>
                        <a:pt x="87" y="83"/>
                      </a:cubicBezTo>
                      <a:cubicBezTo>
                        <a:pt x="135" y="102"/>
                        <a:pt x="69" y="116"/>
                        <a:pt x="124" y="98"/>
                      </a:cubicBezTo>
                      <a:cubicBezTo>
                        <a:pt x="167" y="70"/>
                        <a:pt x="171" y="75"/>
                        <a:pt x="229" y="83"/>
                      </a:cubicBezTo>
                      <a:cubicBezTo>
                        <a:pt x="249" y="42"/>
                        <a:pt x="238" y="15"/>
                        <a:pt x="282" y="0"/>
                      </a:cubicBezTo>
                      <a:cubicBezTo>
                        <a:pt x="310" y="4"/>
                        <a:pt x="357" y="0"/>
                        <a:pt x="357" y="38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50" name="Freeform 591"/>
                <p:cNvSpPr>
                  <a:spLocks/>
                </p:cNvSpPr>
                <p:nvPr/>
              </p:nvSpPr>
              <p:spPr bwMode="auto">
                <a:xfrm>
                  <a:off x="12626" y="12037"/>
                  <a:ext cx="207" cy="518"/>
                </a:xfrm>
                <a:custGeom>
                  <a:avLst/>
                  <a:gdLst>
                    <a:gd name="T0" fmla="*/ 42 w 207"/>
                    <a:gd name="T1" fmla="*/ 518 h 518"/>
                    <a:gd name="T2" fmla="*/ 42 w 207"/>
                    <a:gd name="T3" fmla="*/ 383 h 518"/>
                    <a:gd name="T4" fmla="*/ 94 w 207"/>
                    <a:gd name="T5" fmla="*/ 368 h 518"/>
                    <a:gd name="T6" fmla="*/ 117 w 207"/>
                    <a:gd name="T7" fmla="*/ 241 h 518"/>
                    <a:gd name="T8" fmla="*/ 162 w 207"/>
                    <a:gd name="T9" fmla="*/ 113 h 518"/>
                    <a:gd name="T10" fmla="*/ 184 w 207"/>
                    <a:gd name="T11" fmla="*/ 8 h 518"/>
                    <a:gd name="T12" fmla="*/ 207 w 207"/>
                    <a:gd name="T13" fmla="*/ 1 h 5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518">
                      <a:moveTo>
                        <a:pt x="42" y="518"/>
                      </a:moveTo>
                      <a:cubicBezTo>
                        <a:pt x="17" y="481"/>
                        <a:pt x="0" y="417"/>
                        <a:pt x="42" y="383"/>
                      </a:cubicBezTo>
                      <a:cubicBezTo>
                        <a:pt x="56" y="372"/>
                        <a:pt x="77" y="373"/>
                        <a:pt x="94" y="368"/>
                      </a:cubicBezTo>
                      <a:cubicBezTo>
                        <a:pt x="86" y="318"/>
                        <a:pt x="78" y="278"/>
                        <a:pt x="117" y="241"/>
                      </a:cubicBezTo>
                      <a:cubicBezTo>
                        <a:pt x="128" y="192"/>
                        <a:pt x="100" y="134"/>
                        <a:pt x="162" y="113"/>
                      </a:cubicBezTo>
                      <a:cubicBezTo>
                        <a:pt x="207" y="47"/>
                        <a:pt x="132" y="165"/>
                        <a:pt x="184" y="8"/>
                      </a:cubicBezTo>
                      <a:cubicBezTo>
                        <a:pt x="187" y="0"/>
                        <a:pt x="207" y="1"/>
                        <a:pt x="207" y="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51" name="Freeform 592"/>
                <p:cNvSpPr>
                  <a:spLocks/>
                </p:cNvSpPr>
                <p:nvPr/>
              </p:nvSpPr>
              <p:spPr bwMode="auto">
                <a:xfrm>
                  <a:off x="12798" y="12198"/>
                  <a:ext cx="84" cy="474"/>
                </a:xfrm>
                <a:custGeom>
                  <a:avLst/>
                  <a:gdLst>
                    <a:gd name="T0" fmla="*/ 0 w 84"/>
                    <a:gd name="T1" fmla="*/ 24 h 474"/>
                    <a:gd name="T2" fmla="*/ 60 w 84"/>
                    <a:gd name="T3" fmla="*/ 47 h 474"/>
                    <a:gd name="T4" fmla="*/ 15 w 84"/>
                    <a:gd name="T5" fmla="*/ 114 h 474"/>
                    <a:gd name="T6" fmla="*/ 67 w 84"/>
                    <a:gd name="T7" fmla="*/ 167 h 474"/>
                    <a:gd name="T8" fmla="*/ 60 w 84"/>
                    <a:gd name="T9" fmla="*/ 264 h 474"/>
                    <a:gd name="T10" fmla="*/ 37 w 84"/>
                    <a:gd name="T11" fmla="*/ 279 h 474"/>
                    <a:gd name="T12" fmla="*/ 60 w 84"/>
                    <a:gd name="T13" fmla="*/ 302 h 474"/>
                    <a:gd name="T14" fmla="*/ 7 w 84"/>
                    <a:gd name="T15" fmla="*/ 474 h 4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74">
                      <a:moveTo>
                        <a:pt x="0" y="24"/>
                      </a:moveTo>
                      <a:cubicBezTo>
                        <a:pt x="36" y="0"/>
                        <a:pt x="46" y="8"/>
                        <a:pt x="60" y="47"/>
                      </a:cubicBezTo>
                      <a:cubicBezTo>
                        <a:pt x="47" y="107"/>
                        <a:pt x="45" y="70"/>
                        <a:pt x="15" y="114"/>
                      </a:cubicBezTo>
                      <a:cubicBezTo>
                        <a:pt x="67" y="148"/>
                        <a:pt x="55" y="127"/>
                        <a:pt x="67" y="167"/>
                      </a:cubicBezTo>
                      <a:cubicBezTo>
                        <a:pt x="65" y="199"/>
                        <a:pt x="68" y="233"/>
                        <a:pt x="60" y="264"/>
                      </a:cubicBezTo>
                      <a:cubicBezTo>
                        <a:pt x="58" y="273"/>
                        <a:pt x="37" y="270"/>
                        <a:pt x="37" y="279"/>
                      </a:cubicBezTo>
                      <a:cubicBezTo>
                        <a:pt x="37" y="290"/>
                        <a:pt x="52" y="294"/>
                        <a:pt x="60" y="302"/>
                      </a:cubicBezTo>
                      <a:cubicBezTo>
                        <a:pt x="72" y="355"/>
                        <a:pt x="84" y="474"/>
                        <a:pt x="7" y="474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52" name="Freeform 593"/>
                <p:cNvSpPr>
                  <a:spLocks/>
                </p:cNvSpPr>
                <p:nvPr/>
              </p:nvSpPr>
              <p:spPr bwMode="auto">
                <a:xfrm>
                  <a:off x="12571" y="12597"/>
                  <a:ext cx="140" cy="320"/>
                </a:xfrm>
                <a:custGeom>
                  <a:avLst/>
                  <a:gdLst>
                    <a:gd name="T0" fmla="*/ 140 w 140"/>
                    <a:gd name="T1" fmla="*/ 78 h 320"/>
                    <a:gd name="T2" fmla="*/ 13 w 140"/>
                    <a:gd name="T3" fmla="*/ 48 h 320"/>
                    <a:gd name="T4" fmla="*/ 20 w 140"/>
                    <a:gd name="T5" fmla="*/ 153 h 320"/>
                    <a:gd name="T6" fmla="*/ 65 w 140"/>
                    <a:gd name="T7" fmla="*/ 176 h 320"/>
                    <a:gd name="T8" fmla="*/ 80 w 140"/>
                    <a:gd name="T9" fmla="*/ 288 h 320"/>
                    <a:gd name="T10" fmla="*/ 118 w 140"/>
                    <a:gd name="T11" fmla="*/ 311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320">
                      <a:moveTo>
                        <a:pt x="140" y="78"/>
                      </a:moveTo>
                      <a:cubicBezTo>
                        <a:pt x="86" y="24"/>
                        <a:pt x="83" y="0"/>
                        <a:pt x="13" y="48"/>
                      </a:cubicBezTo>
                      <a:cubicBezTo>
                        <a:pt x="4" y="74"/>
                        <a:pt x="0" y="133"/>
                        <a:pt x="20" y="153"/>
                      </a:cubicBezTo>
                      <a:cubicBezTo>
                        <a:pt x="32" y="165"/>
                        <a:pt x="51" y="167"/>
                        <a:pt x="65" y="176"/>
                      </a:cubicBezTo>
                      <a:cubicBezTo>
                        <a:pt x="50" y="221"/>
                        <a:pt x="30" y="254"/>
                        <a:pt x="80" y="288"/>
                      </a:cubicBezTo>
                      <a:cubicBezTo>
                        <a:pt x="91" y="320"/>
                        <a:pt x="80" y="311"/>
                        <a:pt x="118" y="31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53" name="Rectangle 594"/>
                <p:cNvSpPr>
                  <a:spLocks noChangeArrowheads="1"/>
                </p:cNvSpPr>
                <p:nvPr/>
              </p:nvSpPr>
              <p:spPr bwMode="auto">
                <a:xfrm>
                  <a:off x="12768" y="13053"/>
                  <a:ext cx="57" cy="2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</p:grpSp>
        </p:grpSp>
        <p:grpSp>
          <p:nvGrpSpPr>
            <p:cNvPr id="101" name="Group 595"/>
            <p:cNvGrpSpPr>
              <a:grpSpLocks/>
            </p:cNvGrpSpPr>
            <p:nvPr/>
          </p:nvGrpSpPr>
          <p:grpSpPr bwMode="auto">
            <a:xfrm>
              <a:off x="14353" y="13530"/>
              <a:ext cx="332" cy="285"/>
              <a:chOff x="6099" y="11628"/>
              <a:chExt cx="1368" cy="456"/>
            </a:xfrm>
          </p:grpSpPr>
          <p:grpSp>
            <p:nvGrpSpPr>
              <p:cNvPr id="115" name="Group 596"/>
              <p:cNvGrpSpPr>
                <a:grpSpLocks/>
              </p:cNvGrpSpPr>
              <p:nvPr/>
            </p:nvGrpSpPr>
            <p:grpSpPr bwMode="auto">
              <a:xfrm>
                <a:off x="7011" y="11628"/>
                <a:ext cx="456" cy="456"/>
                <a:chOff x="12426" y="11856"/>
                <a:chExt cx="737" cy="1425"/>
              </a:xfrm>
            </p:grpSpPr>
            <p:sp>
              <p:nvSpPr>
                <p:cNvPr id="137" name="Freeform 597"/>
                <p:cNvSpPr>
                  <a:spLocks/>
                </p:cNvSpPr>
                <p:nvPr/>
              </p:nvSpPr>
              <p:spPr bwMode="auto">
                <a:xfrm>
                  <a:off x="12426" y="11856"/>
                  <a:ext cx="737" cy="1192"/>
                </a:xfrm>
                <a:custGeom>
                  <a:avLst/>
                  <a:gdLst>
                    <a:gd name="T0" fmla="*/ 159 w 737"/>
                    <a:gd name="T1" fmla="*/ 1079 h 1192"/>
                    <a:gd name="T2" fmla="*/ 47 w 737"/>
                    <a:gd name="T3" fmla="*/ 1072 h 1192"/>
                    <a:gd name="T4" fmla="*/ 32 w 737"/>
                    <a:gd name="T5" fmla="*/ 959 h 1192"/>
                    <a:gd name="T6" fmla="*/ 77 w 737"/>
                    <a:gd name="T7" fmla="*/ 937 h 1192"/>
                    <a:gd name="T8" fmla="*/ 39 w 737"/>
                    <a:gd name="T9" fmla="*/ 832 h 1192"/>
                    <a:gd name="T10" fmla="*/ 69 w 737"/>
                    <a:gd name="T11" fmla="*/ 772 h 1192"/>
                    <a:gd name="T12" fmla="*/ 84 w 737"/>
                    <a:gd name="T13" fmla="*/ 749 h 1192"/>
                    <a:gd name="T14" fmla="*/ 129 w 737"/>
                    <a:gd name="T15" fmla="*/ 734 h 1192"/>
                    <a:gd name="T16" fmla="*/ 107 w 737"/>
                    <a:gd name="T17" fmla="*/ 727 h 1192"/>
                    <a:gd name="T18" fmla="*/ 107 w 737"/>
                    <a:gd name="T19" fmla="*/ 532 h 1192"/>
                    <a:gd name="T20" fmla="*/ 129 w 737"/>
                    <a:gd name="T21" fmla="*/ 524 h 1192"/>
                    <a:gd name="T22" fmla="*/ 182 w 737"/>
                    <a:gd name="T23" fmla="*/ 472 h 1192"/>
                    <a:gd name="T24" fmla="*/ 167 w 737"/>
                    <a:gd name="T25" fmla="*/ 427 h 1192"/>
                    <a:gd name="T26" fmla="*/ 137 w 737"/>
                    <a:gd name="T27" fmla="*/ 404 h 1192"/>
                    <a:gd name="T28" fmla="*/ 144 w 737"/>
                    <a:gd name="T29" fmla="*/ 374 h 1192"/>
                    <a:gd name="T30" fmla="*/ 212 w 737"/>
                    <a:gd name="T31" fmla="*/ 314 h 1192"/>
                    <a:gd name="T32" fmla="*/ 219 w 737"/>
                    <a:gd name="T33" fmla="*/ 224 h 1192"/>
                    <a:gd name="T34" fmla="*/ 272 w 737"/>
                    <a:gd name="T35" fmla="*/ 217 h 1192"/>
                    <a:gd name="T36" fmla="*/ 249 w 737"/>
                    <a:gd name="T37" fmla="*/ 202 h 1192"/>
                    <a:gd name="T38" fmla="*/ 257 w 737"/>
                    <a:gd name="T39" fmla="*/ 149 h 1192"/>
                    <a:gd name="T40" fmla="*/ 294 w 737"/>
                    <a:gd name="T41" fmla="*/ 7 h 1192"/>
                    <a:gd name="T42" fmla="*/ 399 w 737"/>
                    <a:gd name="T43" fmla="*/ 22 h 1192"/>
                    <a:gd name="T44" fmla="*/ 422 w 737"/>
                    <a:gd name="T45" fmla="*/ 29 h 1192"/>
                    <a:gd name="T46" fmla="*/ 452 w 737"/>
                    <a:gd name="T47" fmla="*/ 67 h 1192"/>
                    <a:gd name="T48" fmla="*/ 452 w 737"/>
                    <a:gd name="T49" fmla="*/ 142 h 1192"/>
                    <a:gd name="T50" fmla="*/ 519 w 737"/>
                    <a:gd name="T51" fmla="*/ 217 h 1192"/>
                    <a:gd name="T52" fmla="*/ 512 w 737"/>
                    <a:gd name="T53" fmla="*/ 322 h 1192"/>
                    <a:gd name="T54" fmla="*/ 594 w 737"/>
                    <a:gd name="T55" fmla="*/ 367 h 1192"/>
                    <a:gd name="T56" fmla="*/ 564 w 737"/>
                    <a:gd name="T57" fmla="*/ 487 h 1192"/>
                    <a:gd name="T58" fmla="*/ 534 w 737"/>
                    <a:gd name="T59" fmla="*/ 517 h 1192"/>
                    <a:gd name="T60" fmla="*/ 549 w 737"/>
                    <a:gd name="T61" fmla="*/ 539 h 1192"/>
                    <a:gd name="T62" fmla="*/ 572 w 737"/>
                    <a:gd name="T63" fmla="*/ 547 h 1192"/>
                    <a:gd name="T64" fmla="*/ 542 w 737"/>
                    <a:gd name="T65" fmla="*/ 652 h 1192"/>
                    <a:gd name="T66" fmla="*/ 684 w 737"/>
                    <a:gd name="T67" fmla="*/ 667 h 1192"/>
                    <a:gd name="T68" fmla="*/ 699 w 737"/>
                    <a:gd name="T69" fmla="*/ 712 h 1192"/>
                    <a:gd name="T70" fmla="*/ 647 w 737"/>
                    <a:gd name="T71" fmla="*/ 794 h 1192"/>
                    <a:gd name="T72" fmla="*/ 722 w 737"/>
                    <a:gd name="T73" fmla="*/ 869 h 1192"/>
                    <a:gd name="T74" fmla="*/ 677 w 737"/>
                    <a:gd name="T75" fmla="*/ 989 h 1192"/>
                    <a:gd name="T76" fmla="*/ 654 w 737"/>
                    <a:gd name="T77" fmla="*/ 1004 h 1192"/>
                    <a:gd name="T78" fmla="*/ 677 w 737"/>
                    <a:gd name="T79" fmla="*/ 1019 h 1192"/>
                    <a:gd name="T80" fmla="*/ 729 w 737"/>
                    <a:gd name="T81" fmla="*/ 1049 h 1192"/>
                    <a:gd name="T82" fmla="*/ 662 w 737"/>
                    <a:gd name="T83" fmla="*/ 1079 h 1192"/>
                    <a:gd name="T84" fmla="*/ 639 w 737"/>
                    <a:gd name="T85" fmla="*/ 1087 h 1192"/>
                    <a:gd name="T86" fmla="*/ 482 w 737"/>
                    <a:gd name="T87" fmla="*/ 1154 h 1192"/>
                    <a:gd name="T88" fmla="*/ 452 w 737"/>
                    <a:gd name="T89" fmla="*/ 1162 h 1192"/>
                    <a:gd name="T90" fmla="*/ 407 w 737"/>
                    <a:gd name="T91" fmla="*/ 1192 h 1192"/>
                    <a:gd name="T92" fmla="*/ 144 w 737"/>
                    <a:gd name="T93" fmla="*/ 1184 h 1192"/>
                    <a:gd name="T94" fmla="*/ 99 w 737"/>
                    <a:gd name="T95" fmla="*/ 1169 h 1192"/>
                    <a:gd name="T96" fmla="*/ 159 w 737"/>
                    <a:gd name="T97" fmla="*/ 1079 h 1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7" h="1192">
                      <a:moveTo>
                        <a:pt x="159" y="1079"/>
                      </a:moveTo>
                      <a:cubicBezTo>
                        <a:pt x="122" y="1077"/>
                        <a:pt x="84" y="1080"/>
                        <a:pt x="47" y="1072"/>
                      </a:cubicBezTo>
                      <a:cubicBezTo>
                        <a:pt x="0" y="1062"/>
                        <a:pt x="30" y="966"/>
                        <a:pt x="32" y="959"/>
                      </a:cubicBezTo>
                      <a:cubicBezTo>
                        <a:pt x="35" y="947"/>
                        <a:pt x="68" y="940"/>
                        <a:pt x="77" y="937"/>
                      </a:cubicBezTo>
                      <a:cubicBezTo>
                        <a:pt x="52" y="845"/>
                        <a:pt x="70" y="878"/>
                        <a:pt x="39" y="832"/>
                      </a:cubicBezTo>
                      <a:cubicBezTo>
                        <a:pt x="53" y="753"/>
                        <a:pt x="32" y="810"/>
                        <a:pt x="69" y="772"/>
                      </a:cubicBezTo>
                      <a:cubicBezTo>
                        <a:pt x="75" y="765"/>
                        <a:pt x="77" y="755"/>
                        <a:pt x="84" y="749"/>
                      </a:cubicBezTo>
                      <a:cubicBezTo>
                        <a:pt x="96" y="739"/>
                        <a:pt x="114" y="739"/>
                        <a:pt x="129" y="734"/>
                      </a:cubicBezTo>
                      <a:cubicBezTo>
                        <a:pt x="122" y="732"/>
                        <a:pt x="109" y="734"/>
                        <a:pt x="107" y="727"/>
                      </a:cubicBezTo>
                      <a:cubicBezTo>
                        <a:pt x="101" y="701"/>
                        <a:pt x="93" y="572"/>
                        <a:pt x="107" y="532"/>
                      </a:cubicBezTo>
                      <a:cubicBezTo>
                        <a:pt x="110" y="525"/>
                        <a:pt x="122" y="527"/>
                        <a:pt x="129" y="524"/>
                      </a:cubicBezTo>
                      <a:cubicBezTo>
                        <a:pt x="157" y="483"/>
                        <a:pt x="166" y="516"/>
                        <a:pt x="182" y="472"/>
                      </a:cubicBezTo>
                      <a:cubicBezTo>
                        <a:pt x="177" y="457"/>
                        <a:pt x="176" y="440"/>
                        <a:pt x="167" y="427"/>
                      </a:cubicBezTo>
                      <a:cubicBezTo>
                        <a:pt x="160" y="416"/>
                        <a:pt x="142" y="416"/>
                        <a:pt x="137" y="404"/>
                      </a:cubicBezTo>
                      <a:cubicBezTo>
                        <a:pt x="133" y="395"/>
                        <a:pt x="141" y="384"/>
                        <a:pt x="144" y="374"/>
                      </a:cubicBezTo>
                      <a:cubicBezTo>
                        <a:pt x="159" y="321"/>
                        <a:pt x="160" y="328"/>
                        <a:pt x="212" y="314"/>
                      </a:cubicBezTo>
                      <a:cubicBezTo>
                        <a:pt x="208" y="300"/>
                        <a:pt x="204" y="234"/>
                        <a:pt x="219" y="224"/>
                      </a:cubicBezTo>
                      <a:cubicBezTo>
                        <a:pt x="234" y="215"/>
                        <a:pt x="254" y="219"/>
                        <a:pt x="272" y="217"/>
                      </a:cubicBezTo>
                      <a:cubicBezTo>
                        <a:pt x="264" y="212"/>
                        <a:pt x="251" y="211"/>
                        <a:pt x="249" y="202"/>
                      </a:cubicBezTo>
                      <a:cubicBezTo>
                        <a:pt x="245" y="185"/>
                        <a:pt x="254" y="167"/>
                        <a:pt x="257" y="149"/>
                      </a:cubicBezTo>
                      <a:cubicBezTo>
                        <a:pt x="266" y="100"/>
                        <a:pt x="272" y="52"/>
                        <a:pt x="294" y="7"/>
                      </a:cubicBezTo>
                      <a:cubicBezTo>
                        <a:pt x="329" y="12"/>
                        <a:pt x="364" y="16"/>
                        <a:pt x="399" y="22"/>
                      </a:cubicBezTo>
                      <a:cubicBezTo>
                        <a:pt x="407" y="23"/>
                        <a:pt x="416" y="23"/>
                        <a:pt x="422" y="29"/>
                      </a:cubicBezTo>
                      <a:cubicBezTo>
                        <a:pt x="495" y="102"/>
                        <a:pt x="350" y="0"/>
                        <a:pt x="452" y="67"/>
                      </a:cubicBezTo>
                      <a:cubicBezTo>
                        <a:pt x="475" y="101"/>
                        <a:pt x="463" y="105"/>
                        <a:pt x="452" y="142"/>
                      </a:cubicBezTo>
                      <a:cubicBezTo>
                        <a:pt x="472" y="201"/>
                        <a:pt x="463" y="189"/>
                        <a:pt x="519" y="217"/>
                      </a:cubicBezTo>
                      <a:cubicBezTo>
                        <a:pt x="546" y="256"/>
                        <a:pt x="560" y="290"/>
                        <a:pt x="512" y="322"/>
                      </a:cubicBezTo>
                      <a:cubicBezTo>
                        <a:pt x="490" y="381"/>
                        <a:pt x="545" y="334"/>
                        <a:pt x="594" y="367"/>
                      </a:cubicBezTo>
                      <a:cubicBezTo>
                        <a:pt x="581" y="552"/>
                        <a:pt x="612" y="415"/>
                        <a:pt x="564" y="487"/>
                      </a:cubicBezTo>
                      <a:cubicBezTo>
                        <a:pt x="541" y="521"/>
                        <a:pt x="578" y="502"/>
                        <a:pt x="534" y="517"/>
                      </a:cubicBezTo>
                      <a:cubicBezTo>
                        <a:pt x="539" y="524"/>
                        <a:pt x="542" y="534"/>
                        <a:pt x="549" y="539"/>
                      </a:cubicBezTo>
                      <a:cubicBezTo>
                        <a:pt x="555" y="544"/>
                        <a:pt x="571" y="539"/>
                        <a:pt x="572" y="547"/>
                      </a:cubicBezTo>
                      <a:cubicBezTo>
                        <a:pt x="584" y="618"/>
                        <a:pt x="575" y="618"/>
                        <a:pt x="542" y="652"/>
                      </a:cubicBezTo>
                      <a:cubicBezTo>
                        <a:pt x="589" y="658"/>
                        <a:pt x="638" y="653"/>
                        <a:pt x="684" y="667"/>
                      </a:cubicBezTo>
                      <a:cubicBezTo>
                        <a:pt x="686" y="668"/>
                        <a:pt x="699" y="711"/>
                        <a:pt x="699" y="712"/>
                      </a:cubicBezTo>
                      <a:cubicBezTo>
                        <a:pt x="692" y="773"/>
                        <a:pt x="699" y="778"/>
                        <a:pt x="647" y="794"/>
                      </a:cubicBezTo>
                      <a:cubicBezTo>
                        <a:pt x="701" y="808"/>
                        <a:pt x="685" y="834"/>
                        <a:pt x="722" y="869"/>
                      </a:cubicBezTo>
                      <a:cubicBezTo>
                        <a:pt x="717" y="926"/>
                        <a:pt x="732" y="971"/>
                        <a:pt x="677" y="989"/>
                      </a:cubicBezTo>
                      <a:cubicBezTo>
                        <a:pt x="669" y="994"/>
                        <a:pt x="654" y="995"/>
                        <a:pt x="654" y="1004"/>
                      </a:cubicBezTo>
                      <a:cubicBezTo>
                        <a:pt x="654" y="1013"/>
                        <a:pt x="669" y="1014"/>
                        <a:pt x="677" y="1019"/>
                      </a:cubicBezTo>
                      <a:cubicBezTo>
                        <a:pt x="737" y="1053"/>
                        <a:pt x="681" y="1016"/>
                        <a:pt x="729" y="1049"/>
                      </a:cubicBezTo>
                      <a:cubicBezTo>
                        <a:pt x="694" y="1073"/>
                        <a:pt x="716" y="1061"/>
                        <a:pt x="662" y="1079"/>
                      </a:cubicBezTo>
                      <a:cubicBezTo>
                        <a:pt x="654" y="1082"/>
                        <a:pt x="639" y="1087"/>
                        <a:pt x="639" y="1087"/>
                      </a:cubicBezTo>
                      <a:cubicBezTo>
                        <a:pt x="610" y="1188"/>
                        <a:pt x="605" y="1162"/>
                        <a:pt x="482" y="1154"/>
                      </a:cubicBezTo>
                      <a:cubicBezTo>
                        <a:pt x="472" y="1157"/>
                        <a:pt x="461" y="1157"/>
                        <a:pt x="452" y="1162"/>
                      </a:cubicBezTo>
                      <a:cubicBezTo>
                        <a:pt x="436" y="1170"/>
                        <a:pt x="407" y="1192"/>
                        <a:pt x="407" y="1192"/>
                      </a:cubicBezTo>
                      <a:cubicBezTo>
                        <a:pt x="319" y="1189"/>
                        <a:pt x="231" y="1191"/>
                        <a:pt x="144" y="1184"/>
                      </a:cubicBezTo>
                      <a:cubicBezTo>
                        <a:pt x="128" y="1183"/>
                        <a:pt x="99" y="1169"/>
                        <a:pt x="99" y="1169"/>
                      </a:cubicBezTo>
                      <a:cubicBezTo>
                        <a:pt x="109" y="1076"/>
                        <a:pt x="83" y="1101"/>
                        <a:pt x="159" y="1079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38" name="Freeform 598"/>
                <p:cNvSpPr>
                  <a:spLocks/>
                </p:cNvSpPr>
                <p:nvPr/>
              </p:nvSpPr>
              <p:spPr bwMode="auto">
                <a:xfrm>
                  <a:off x="12671" y="12720"/>
                  <a:ext cx="357" cy="150"/>
                </a:xfrm>
                <a:custGeom>
                  <a:avLst/>
                  <a:gdLst>
                    <a:gd name="T0" fmla="*/ 12 w 357"/>
                    <a:gd name="T1" fmla="*/ 150 h 150"/>
                    <a:gd name="T2" fmla="*/ 27 w 357"/>
                    <a:gd name="T3" fmla="*/ 75 h 150"/>
                    <a:gd name="T4" fmla="*/ 87 w 357"/>
                    <a:gd name="T5" fmla="*/ 83 h 150"/>
                    <a:gd name="T6" fmla="*/ 124 w 357"/>
                    <a:gd name="T7" fmla="*/ 98 h 150"/>
                    <a:gd name="T8" fmla="*/ 229 w 357"/>
                    <a:gd name="T9" fmla="*/ 83 h 150"/>
                    <a:gd name="T10" fmla="*/ 282 w 357"/>
                    <a:gd name="T11" fmla="*/ 0 h 150"/>
                    <a:gd name="T12" fmla="*/ 357 w 357"/>
                    <a:gd name="T13" fmla="*/ 38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150">
                      <a:moveTo>
                        <a:pt x="12" y="150"/>
                      </a:moveTo>
                      <a:cubicBezTo>
                        <a:pt x="0" y="118"/>
                        <a:pt x="9" y="103"/>
                        <a:pt x="27" y="75"/>
                      </a:cubicBezTo>
                      <a:cubicBezTo>
                        <a:pt x="47" y="78"/>
                        <a:pt x="68" y="76"/>
                        <a:pt x="87" y="83"/>
                      </a:cubicBezTo>
                      <a:cubicBezTo>
                        <a:pt x="135" y="102"/>
                        <a:pt x="69" y="116"/>
                        <a:pt x="124" y="98"/>
                      </a:cubicBezTo>
                      <a:cubicBezTo>
                        <a:pt x="167" y="70"/>
                        <a:pt x="171" y="75"/>
                        <a:pt x="229" y="83"/>
                      </a:cubicBezTo>
                      <a:cubicBezTo>
                        <a:pt x="249" y="42"/>
                        <a:pt x="238" y="15"/>
                        <a:pt x="282" y="0"/>
                      </a:cubicBezTo>
                      <a:cubicBezTo>
                        <a:pt x="310" y="4"/>
                        <a:pt x="357" y="0"/>
                        <a:pt x="357" y="38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39" name="Freeform 599"/>
                <p:cNvSpPr>
                  <a:spLocks/>
                </p:cNvSpPr>
                <p:nvPr/>
              </p:nvSpPr>
              <p:spPr bwMode="auto">
                <a:xfrm>
                  <a:off x="12626" y="12037"/>
                  <a:ext cx="207" cy="518"/>
                </a:xfrm>
                <a:custGeom>
                  <a:avLst/>
                  <a:gdLst>
                    <a:gd name="T0" fmla="*/ 42 w 207"/>
                    <a:gd name="T1" fmla="*/ 518 h 518"/>
                    <a:gd name="T2" fmla="*/ 42 w 207"/>
                    <a:gd name="T3" fmla="*/ 383 h 518"/>
                    <a:gd name="T4" fmla="*/ 94 w 207"/>
                    <a:gd name="T5" fmla="*/ 368 h 518"/>
                    <a:gd name="T6" fmla="*/ 117 w 207"/>
                    <a:gd name="T7" fmla="*/ 241 h 518"/>
                    <a:gd name="T8" fmla="*/ 162 w 207"/>
                    <a:gd name="T9" fmla="*/ 113 h 518"/>
                    <a:gd name="T10" fmla="*/ 184 w 207"/>
                    <a:gd name="T11" fmla="*/ 8 h 518"/>
                    <a:gd name="T12" fmla="*/ 207 w 207"/>
                    <a:gd name="T13" fmla="*/ 1 h 5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518">
                      <a:moveTo>
                        <a:pt x="42" y="518"/>
                      </a:moveTo>
                      <a:cubicBezTo>
                        <a:pt x="17" y="481"/>
                        <a:pt x="0" y="417"/>
                        <a:pt x="42" y="383"/>
                      </a:cubicBezTo>
                      <a:cubicBezTo>
                        <a:pt x="56" y="372"/>
                        <a:pt x="77" y="373"/>
                        <a:pt x="94" y="368"/>
                      </a:cubicBezTo>
                      <a:cubicBezTo>
                        <a:pt x="86" y="318"/>
                        <a:pt x="78" y="278"/>
                        <a:pt x="117" y="241"/>
                      </a:cubicBezTo>
                      <a:cubicBezTo>
                        <a:pt x="128" y="192"/>
                        <a:pt x="100" y="134"/>
                        <a:pt x="162" y="113"/>
                      </a:cubicBezTo>
                      <a:cubicBezTo>
                        <a:pt x="207" y="47"/>
                        <a:pt x="132" y="165"/>
                        <a:pt x="184" y="8"/>
                      </a:cubicBezTo>
                      <a:cubicBezTo>
                        <a:pt x="187" y="0"/>
                        <a:pt x="207" y="1"/>
                        <a:pt x="207" y="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41" name="Freeform 600"/>
                <p:cNvSpPr>
                  <a:spLocks/>
                </p:cNvSpPr>
                <p:nvPr/>
              </p:nvSpPr>
              <p:spPr bwMode="auto">
                <a:xfrm>
                  <a:off x="12798" y="12198"/>
                  <a:ext cx="84" cy="474"/>
                </a:xfrm>
                <a:custGeom>
                  <a:avLst/>
                  <a:gdLst>
                    <a:gd name="T0" fmla="*/ 0 w 84"/>
                    <a:gd name="T1" fmla="*/ 24 h 474"/>
                    <a:gd name="T2" fmla="*/ 60 w 84"/>
                    <a:gd name="T3" fmla="*/ 47 h 474"/>
                    <a:gd name="T4" fmla="*/ 15 w 84"/>
                    <a:gd name="T5" fmla="*/ 114 h 474"/>
                    <a:gd name="T6" fmla="*/ 67 w 84"/>
                    <a:gd name="T7" fmla="*/ 167 h 474"/>
                    <a:gd name="T8" fmla="*/ 60 w 84"/>
                    <a:gd name="T9" fmla="*/ 264 h 474"/>
                    <a:gd name="T10" fmla="*/ 37 w 84"/>
                    <a:gd name="T11" fmla="*/ 279 h 474"/>
                    <a:gd name="T12" fmla="*/ 60 w 84"/>
                    <a:gd name="T13" fmla="*/ 302 h 474"/>
                    <a:gd name="T14" fmla="*/ 7 w 84"/>
                    <a:gd name="T15" fmla="*/ 474 h 4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74">
                      <a:moveTo>
                        <a:pt x="0" y="24"/>
                      </a:moveTo>
                      <a:cubicBezTo>
                        <a:pt x="36" y="0"/>
                        <a:pt x="46" y="8"/>
                        <a:pt x="60" y="47"/>
                      </a:cubicBezTo>
                      <a:cubicBezTo>
                        <a:pt x="47" y="107"/>
                        <a:pt x="45" y="70"/>
                        <a:pt x="15" y="114"/>
                      </a:cubicBezTo>
                      <a:cubicBezTo>
                        <a:pt x="67" y="148"/>
                        <a:pt x="55" y="127"/>
                        <a:pt x="67" y="167"/>
                      </a:cubicBezTo>
                      <a:cubicBezTo>
                        <a:pt x="65" y="199"/>
                        <a:pt x="68" y="233"/>
                        <a:pt x="60" y="264"/>
                      </a:cubicBezTo>
                      <a:cubicBezTo>
                        <a:pt x="58" y="273"/>
                        <a:pt x="37" y="270"/>
                        <a:pt x="37" y="279"/>
                      </a:cubicBezTo>
                      <a:cubicBezTo>
                        <a:pt x="37" y="290"/>
                        <a:pt x="52" y="294"/>
                        <a:pt x="60" y="302"/>
                      </a:cubicBezTo>
                      <a:cubicBezTo>
                        <a:pt x="72" y="355"/>
                        <a:pt x="84" y="474"/>
                        <a:pt x="7" y="474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42" name="Freeform 601"/>
                <p:cNvSpPr>
                  <a:spLocks/>
                </p:cNvSpPr>
                <p:nvPr/>
              </p:nvSpPr>
              <p:spPr bwMode="auto">
                <a:xfrm>
                  <a:off x="12571" y="12597"/>
                  <a:ext cx="140" cy="320"/>
                </a:xfrm>
                <a:custGeom>
                  <a:avLst/>
                  <a:gdLst>
                    <a:gd name="T0" fmla="*/ 140 w 140"/>
                    <a:gd name="T1" fmla="*/ 78 h 320"/>
                    <a:gd name="T2" fmla="*/ 13 w 140"/>
                    <a:gd name="T3" fmla="*/ 48 h 320"/>
                    <a:gd name="T4" fmla="*/ 20 w 140"/>
                    <a:gd name="T5" fmla="*/ 153 h 320"/>
                    <a:gd name="T6" fmla="*/ 65 w 140"/>
                    <a:gd name="T7" fmla="*/ 176 h 320"/>
                    <a:gd name="T8" fmla="*/ 80 w 140"/>
                    <a:gd name="T9" fmla="*/ 288 h 320"/>
                    <a:gd name="T10" fmla="*/ 118 w 140"/>
                    <a:gd name="T11" fmla="*/ 311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320">
                      <a:moveTo>
                        <a:pt x="140" y="78"/>
                      </a:moveTo>
                      <a:cubicBezTo>
                        <a:pt x="86" y="24"/>
                        <a:pt x="83" y="0"/>
                        <a:pt x="13" y="48"/>
                      </a:cubicBezTo>
                      <a:cubicBezTo>
                        <a:pt x="4" y="74"/>
                        <a:pt x="0" y="133"/>
                        <a:pt x="20" y="153"/>
                      </a:cubicBezTo>
                      <a:cubicBezTo>
                        <a:pt x="32" y="165"/>
                        <a:pt x="51" y="167"/>
                        <a:pt x="65" y="176"/>
                      </a:cubicBezTo>
                      <a:cubicBezTo>
                        <a:pt x="50" y="221"/>
                        <a:pt x="30" y="254"/>
                        <a:pt x="80" y="288"/>
                      </a:cubicBezTo>
                      <a:cubicBezTo>
                        <a:pt x="91" y="320"/>
                        <a:pt x="80" y="311"/>
                        <a:pt x="118" y="31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43" name="Rectangle 602"/>
                <p:cNvSpPr>
                  <a:spLocks noChangeArrowheads="1"/>
                </p:cNvSpPr>
                <p:nvPr/>
              </p:nvSpPr>
              <p:spPr bwMode="auto">
                <a:xfrm>
                  <a:off x="12768" y="13053"/>
                  <a:ext cx="57" cy="2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</p:grpSp>
          <p:grpSp>
            <p:nvGrpSpPr>
              <p:cNvPr id="116" name="Group 603"/>
              <p:cNvGrpSpPr>
                <a:grpSpLocks/>
              </p:cNvGrpSpPr>
              <p:nvPr/>
            </p:nvGrpSpPr>
            <p:grpSpPr bwMode="auto">
              <a:xfrm>
                <a:off x="6726" y="11628"/>
                <a:ext cx="456" cy="456"/>
                <a:chOff x="12426" y="11856"/>
                <a:chExt cx="737" cy="1425"/>
              </a:xfrm>
            </p:grpSpPr>
            <p:sp>
              <p:nvSpPr>
                <p:cNvPr id="131" name="Freeform 604"/>
                <p:cNvSpPr>
                  <a:spLocks/>
                </p:cNvSpPr>
                <p:nvPr/>
              </p:nvSpPr>
              <p:spPr bwMode="auto">
                <a:xfrm>
                  <a:off x="12426" y="11856"/>
                  <a:ext cx="737" cy="1192"/>
                </a:xfrm>
                <a:custGeom>
                  <a:avLst/>
                  <a:gdLst>
                    <a:gd name="T0" fmla="*/ 159 w 737"/>
                    <a:gd name="T1" fmla="*/ 1079 h 1192"/>
                    <a:gd name="T2" fmla="*/ 47 w 737"/>
                    <a:gd name="T3" fmla="*/ 1072 h 1192"/>
                    <a:gd name="T4" fmla="*/ 32 w 737"/>
                    <a:gd name="T5" fmla="*/ 959 h 1192"/>
                    <a:gd name="T6" fmla="*/ 77 w 737"/>
                    <a:gd name="T7" fmla="*/ 937 h 1192"/>
                    <a:gd name="T8" fmla="*/ 39 w 737"/>
                    <a:gd name="T9" fmla="*/ 832 h 1192"/>
                    <a:gd name="T10" fmla="*/ 69 w 737"/>
                    <a:gd name="T11" fmla="*/ 772 h 1192"/>
                    <a:gd name="T12" fmla="*/ 84 w 737"/>
                    <a:gd name="T13" fmla="*/ 749 h 1192"/>
                    <a:gd name="T14" fmla="*/ 129 w 737"/>
                    <a:gd name="T15" fmla="*/ 734 h 1192"/>
                    <a:gd name="T16" fmla="*/ 107 w 737"/>
                    <a:gd name="T17" fmla="*/ 727 h 1192"/>
                    <a:gd name="T18" fmla="*/ 107 w 737"/>
                    <a:gd name="T19" fmla="*/ 532 h 1192"/>
                    <a:gd name="T20" fmla="*/ 129 w 737"/>
                    <a:gd name="T21" fmla="*/ 524 h 1192"/>
                    <a:gd name="T22" fmla="*/ 182 w 737"/>
                    <a:gd name="T23" fmla="*/ 472 h 1192"/>
                    <a:gd name="T24" fmla="*/ 167 w 737"/>
                    <a:gd name="T25" fmla="*/ 427 h 1192"/>
                    <a:gd name="T26" fmla="*/ 137 w 737"/>
                    <a:gd name="T27" fmla="*/ 404 h 1192"/>
                    <a:gd name="T28" fmla="*/ 144 w 737"/>
                    <a:gd name="T29" fmla="*/ 374 h 1192"/>
                    <a:gd name="T30" fmla="*/ 212 w 737"/>
                    <a:gd name="T31" fmla="*/ 314 h 1192"/>
                    <a:gd name="T32" fmla="*/ 219 w 737"/>
                    <a:gd name="T33" fmla="*/ 224 h 1192"/>
                    <a:gd name="T34" fmla="*/ 272 w 737"/>
                    <a:gd name="T35" fmla="*/ 217 h 1192"/>
                    <a:gd name="T36" fmla="*/ 249 w 737"/>
                    <a:gd name="T37" fmla="*/ 202 h 1192"/>
                    <a:gd name="T38" fmla="*/ 257 w 737"/>
                    <a:gd name="T39" fmla="*/ 149 h 1192"/>
                    <a:gd name="T40" fmla="*/ 294 w 737"/>
                    <a:gd name="T41" fmla="*/ 7 h 1192"/>
                    <a:gd name="T42" fmla="*/ 399 w 737"/>
                    <a:gd name="T43" fmla="*/ 22 h 1192"/>
                    <a:gd name="T44" fmla="*/ 422 w 737"/>
                    <a:gd name="T45" fmla="*/ 29 h 1192"/>
                    <a:gd name="T46" fmla="*/ 452 w 737"/>
                    <a:gd name="T47" fmla="*/ 67 h 1192"/>
                    <a:gd name="T48" fmla="*/ 452 w 737"/>
                    <a:gd name="T49" fmla="*/ 142 h 1192"/>
                    <a:gd name="T50" fmla="*/ 519 w 737"/>
                    <a:gd name="T51" fmla="*/ 217 h 1192"/>
                    <a:gd name="T52" fmla="*/ 512 w 737"/>
                    <a:gd name="T53" fmla="*/ 322 h 1192"/>
                    <a:gd name="T54" fmla="*/ 594 w 737"/>
                    <a:gd name="T55" fmla="*/ 367 h 1192"/>
                    <a:gd name="T56" fmla="*/ 564 w 737"/>
                    <a:gd name="T57" fmla="*/ 487 h 1192"/>
                    <a:gd name="T58" fmla="*/ 534 w 737"/>
                    <a:gd name="T59" fmla="*/ 517 h 1192"/>
                    <a:gd name="T60" fmla="*/ 549 w 737"/>
                    <a:gd name="T61" fmla="*/ 539 h 1192"/>
                    <a:gd name="T62" fmla="*/ 572 w 737"/>
                    <a:gd name="T63" fmla="*/ 547 h 1192"/>
                    <a:gd name="T64" fmla="*/ 542 w 737"/>
                    <a:gd name="T65" fmla="*/ 652 h 1192"/>
                    <a:gd name="T66" fmla="*/ 684 w 737"/>
                    <a:gd name="T67" fmla="*/ 667 h 1192"/>
                    <a:gd name="T68" fmla="*/ 699 w 737"/>
                    <a:gd name="T69" fmla="*/ 712 h 1192"/>
                    <a:gd name="T70" fmla="*/ 647 w 737"/>
                    <a:gd name="T71" fmla="*/ 794 h 1192"/>
                    <a:gd name="T72" fmla="*/ 722 w 737"/>
                    <a:gd name="T73" fmla="*/ 869 h 1192"/>
                    <a:gd name="T74" fmla="*/ 677 w 737"/>
                    <a:gd name="T75" fmla="*/ 989 h 1192"/>
                    <a:gd name="T76" fmla="*/ 654 w 737"/>
                    <a:gd name="T77" fmla="*/ 1004 h 1192"/>
                    <a:gd name="T78" fmla="*/ 677 w 737"/>
                    <a:gd name="T79" fmla="*/ 1019 h 1192"/>
                    <a:gd name="T80" fmla="*/ 729 w 737"/>
                    <a:gd name="T81" fmla="*/ 1049 h 1192"/>
                    <a:gd name="T82" fmla="*/ 662 w 737"/>
                    <a:gd name="T83" fmla="*/ 1079 h 1192"/>
                    <a:gd name="T84" fmla="*/ 639 w 737"/>
                    <a:gd name="T85" fmla="*/ 1087 h 1192"/>
                    <a:gd name="T86" fmla="*/ 482 w 737"/>
                    <a:gd name="T87" fmla="*/ 1154 h 1192"/>
                    <a:gd name="T88" fmla="*/ 452 w 737"/>
                    <a:gd name="T89" fmla="*/ 1162 h 1192"/>
                    <a:gd name="T90" fmla="*/ 407 w 737"/>
                    <a:gd name="T91" fmla="*/ 1192 h 1192"/>
                    <a:gd name="T92" fmla="*/ 144 w 737"/>
                    <a:gd name="T93" fmla="*/ 1184 h 1192"/>
                    <a:gd name="T94" fmla="*/ 99 w 737"/>
                    <a:gd name="T95" fmla="*/ 1169 h 1192"/>
                    <a:gd name="T96" fmla="*/ 159 w 737"/>
                    <a:gd name="T97" fmla="*/ 1079 h 1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7" h="1192">
                      <a:moveTo>
                        <a:pt x="159" y="1079"/>
                      </a:moveTo>
                      <a:cubicBezTo>
                        <a:pt x="122" y="1077"/>
                        <a:pt x="84" y="1080"/>
                        <a:pt x="47" y="1072"/>
                      </a:cubicBezTo>
                      <a:cubicBezTo>
                        <a:pt x="0" y="1062"/>
                        <a:pt x="30" y="966"/>
                        <a:pt x="32" y="959"/>
                      </a:cubicBezTo>
                      <a:cubicBezTo>
                        <a:pt x="35" y="947"/>
                        <a:pt x="68" y="940"/>
                        <a:pt x="77" y="937"/>
                      </a:cubicBezTo>
                      <a:cubicBezTo>
                        <a:pt x="52" y="845"/>
                        <a:pt x="70" y="878"/>
                        <a:pt x="39" y="832"/>
                      </a:cubicBezTo>
                      <a:cubicBezTo>
                        <a:pt x="53" y="753"/>
                        <a:pt x="32" y="810"/>
                        <a:pt x="69" y="772"/>
                      </a:cubicBezTo>
                      <a:cubicBezTo>
                        <a:pt x="75" y="765"/>
                        <a:pt x="77" y="755"/>
                        <a:pt x="84" y="749"/>
                      </a:cubicBezTo>
                      <a:cubicBezTo>
                        <a:pt x="96" y="739"/>
                        <a:pt x="114" y="739"/>
                        <a:pt x="129" y="734"/>
                      </a:cubicBezTo>
                      <a:cubicBezTo>
                        <a:pt x="122" y="732"/>
                        <a:pt x="109" y="734"/>
                        <a:pt x="107" y="727"/>
                      </a:cubicBezTo>
                      <a:cubicBezTo>
                        <a:pt x="101" y="701"/>
                        <a:pt x="93" y="572"/>
                        <a:pt x="107" y="532"/>
                      </a:cubicBezTo>
                      <a:cubicBezTo>
                        <a:pt x="110" y="525"/>
                        <a:pt x="122" y="527"/>
                        <a:pt x="129" y="524"/>
                      </a:cubicBezTo>
                      <a:cubicBezTo>
                        <a:pt x="157" y="483"/>
                        <a:pt x="166" y="516"/>
                        <a:pt x="182" y="472"/>
                      </a:cubicBezTo>
                      <a:cubicBezTo>
                        <a:pt x="177" y="457"/>
                        <a:pt x="176" y="440"/>
                        <a:pt x="167" y="427"/>
                      </a:cubicBezTo>
                      <a:cubicBezTo>
                        <a:pt x="160" y="416"/>
                        <a:pt x="142" y="416"/>
                        <a:pt x="137" y="404"/>
                      </a:cubicBezTo>
                      <a:cubicBezTo>
                        <a:pt x="133" y="395"/>
                        <a:pt x="141" y="384"/>
                        <a:pt x="144" y="374"/>
                      </a:cubicBezTo>
                      <a:cubicBezTo>
                        <a:pt x="159" y="321"/>
                        <a:pt x="160" y="328"/>
                        <a:pt x="212" y="314"/>
                      </a:cubicBezTo>
                      <a:cubicBezTo>
                        <a:pt x="208" y="300"/>
                        <a:pt x="204" y="234"/>
                        <a:pt x="219" y="224"/>
                      </a:cubicBezTo>
                      <a:cubicBezTo>
                        <a:pt x="234" y="215"/>
                        <a:pt x="254" y="219"/>
                        <a:pt x="272" y="217"/>
                      </a:cubicBezTo>
                      <a:cubicBezTo>
                        <a:pt x="264" y="212"/>
                        <a:pt x="251" y="211"/>
                        <a:pt x="249" y="202"/>
                      </a:cubicBezTo>
                      <a:cubicBezTo>
                        <a:pt x="245" y="185"/>
                        <a:pt x="254" y="167"/>
                        <a:pt x="257" y="149"/>
                      </a:cubicBezTo>
                      <a:cubicBezTo>
                        <a:pt x="266" y="100"/>
                        <a:pt x="272" y="52"/>
                        <a:pt x="294" y="7"/>
                      </a:cubicBezTo>
                      <a:cubicBezTo>
                        <a:pt x="329" y="12"/>
                        <a:pt x="364" y="16"/>
                        <a:pt x="399" y="22"/>
                      </a:cubicBezTo>
                      <a:cubicBezTo>
                        <a:pt x="407" y="23"/>
                        <a:pt x="416" y="23"/>
                        <a:pt x="422" y="29"/>
                      </a:cubicBezTo>
                      <a:cubicBezTo>
                        <a:pt x="495" y="102"/>
                        <a:pt x="350" y="0"/>
                        <a:pt x="452" y="67"/>
                      </a:cubicBezTo>
                      <a:cubicBezTo>
                        <a:pt x="475" y="101"/>
                        <a:pt x="463" y="105"/>
                        <a:pt x="452" y="142"/>
                      </a:cubicBezTo>
                      <a:cubicBezTo>
                        <a:pt x="472" y="201"/>
                        <a:pt x="463" y="189"/>
                        <a:pt x="519" y="217"/>
                      </a:cubicBezTo>
                      <a:cubicBezTo>
                        <a:pt x="546" y="256"/>
                        <a:pt x="560" y="290"/>
                        <a:pt x="512" y="322"/>
                      </a:cubicBezTo>
                      <a:cubicBezTo>
                        <a:pt x="490" y="381"/>
                        <a:pt x="545" y="334"/>
                        <a:pt x="594" y="367"/>
                      </a:cubicBezTo>
                      <a:cubicBezTo>
                        <a:pt x="581" y="552"/>
                        <a:pt x="612" y="415"/>
                        <a:pt x="564" y="487"/>
                      </a:cubicBezTo>
                      <a:cubicBezTo>
                        <a:pt x="541" y="521"/>
                        <a:pt x="578" y="502"/>
                        <a:pt x="534" y="517"/>
                      </a:cubicBezTo>
                      <a:cubicBezTo>
                        <a:pt x="539" y="524"/>
                        <a:pt x="542" y="534"/>
                        <a:pt x="549" y="539"/>
                      </a:cubicBezTo>
                      <a:cubicBezTo>
                        <a:pt x="555" y="544"/>
                        <a:pt x="571" y="539"/>
                        <a:pt x="572" y="547"/>
                      </a:cubicBezTo>
                      <a:cubicBezTo>
                        <a:pt x="584" y="618"/>
                        <a:pt x="575" y="618"/>
                        <a:pt x="542" y="652"/>
                      </a:cubicBezTo>
                      <a:cubicBezTo>
                        <a:pt x="589" y="658"/>
                        <a:pt x="638" y="653"/>
                        <a:pt x="684" y="667"/>
                      </a:cubicBezTo>
                      <a:cubicBezTo>
                        <a:pt x="686" y="668"/>
                        <a:pt x="699" y="711"/>
                        <a:pt x="699" y="712"/>
                      </a:cubicBezTo>
                      <a:cubicBezTo>
                        <a:pt x="692" y="773"/>
                        <a:pt x="699" y="778"/>
                        <a:pt x="647" y="794"/>
                      </a:cubicBezTo>
                      <a:cubicBezTo>
                        <a:pt x="701" y="808"/>
                        <a:pt x="685" y="834"/>
                        <a:pt x="722" y="869"/>
                      </a:cubicBezTo>
                      <a:cubicBezTo>
                        <a:pt x="717" y="926"/>
                        <a:pt x="732" y="971"/>
                        <a:pt x="677" y="989"/>
                      </a:cubicBezTo>
                      <a:cubicBezTo>
                        <a:pt x="669" y="994"/>
                        <a:pt x="654" y="995"/>
                        <a:pt x="654" y="1004"/>
                      </a:cubicBezTo>
                      <a:cubicBezTo>
                        <a:pt x="654" y="1013"/>
                        <a:pt x="669" y="1014"/>
                        <a:pt x="677" y="1019"/>
                      </a:cubicBezTo>
                      <a:cubicBezTo>
                        <a:pt x="737" y="1053"/>
                        <a:pt x="681" y="1016"/>
                        <a:pt x="729" y="1049"/>
                      </a:cubicBezTo>
                      <a:cubicBezTo>
                        <a:pt x="694" y="1073"/>
                        <a:pt x="716" y="1061"/>
                        <a:pt x="662" y="1079"/>
                      </a:cubicBezTo>
                      <a:cubicBezTo>
                        <a:pt x="654" y="1082"/>
                        <a:pt x="639" y="1087"/>
                        <a:pt x="639" y="1087"/>
                      </a:cubicBezTo>
                      <a:cubicBezTo>
                        <a:pt x="610" y="1188"/>
                        <a:pt x="605" y="1162"/>
                        <a:pt x="482" y="1154"/>
                      </a:cubicBezTo>
                      <a:cubicBezTo>
                        <a:pt x="472" y="1157"/>
                        <a:pt x="461" y="1157"/>
                        <a:pt x="452" y="1162"/>
                      </a:cubicBezTo>
                      <a:cubicBezTo>
                        <a:pt x="436" y="1170"/>
                        <a:pt x="407" y="1192"/>
                        <a:pt x="407" y="1192"/>
                      </a:cubicBezTo>
                      <a:cubicBezTo>
                        <a:pt x="319" y="1189"/>
                        <a:pt x="231" y="1191"/>
                        <a:pt x="144" y="1184"/>
                      </a:cubicBezTo>
                      <a:cubicBezTo>
                        <a:pt x="128" y="1183"/>
                        <a:pt x="99" y="1169"/>
                        <a:pt x="99" y="1169"/>
                      </a:cubicBezTo>
                      <a:cubicBezTo>
                        <a:pt x="109" y="1076"/>
                        <a:pt x="83" y="1101"/>
                        <a:pt x="159" y="1079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32" name="Freeform 605"/>
                <p:cNvSpPr>
                  <a:spLocks/>
                </p:cNvSpPr>
                <p:nvPr/>
              </p:nvSpPr>
              <p:spPr bwMode="auto">
                <a:xfrm>
                  <a:off x="12671" y="12720"/>
                  <a:ext cx="357" cy="150"/>
                </a:xfrm>
                <a:custGeom>
                  <a:avLst/>
                  <a:gdLst>
                    <a:gd name="T0" fmla="*/ 12 w 357"/>
                    <a:gd name="T1" fmla="*/ 150 h 150"/>
                    <a:gd name="T2" fmla="*/ 27 w 357"/>
                    <a:gd name="T3" fmla="*/ 75 h 150"/>
                    <a:gd name="T4" fmla="*/ 87 w 357"/>
                    <a:gd name="T5" fmla="*/ 83 h 150"/>
                    <a:gd name="T6" fmla="*/ 124 w 357"/>
                    <a:gd name="T7" fmla="*/ 98 h 150"/>
                    <a:gd name="T8" fmla="*/ 229 w 357"/>
                    <a:gd name="T9" fmla="*/ 83 h 150"/>
                    <a:gd name="T10" fmla="*/ 282 w 357"/>
                    <a:gd name="T11" fmla="*/ 0 h 150"/>
                    <a:gd name="T12" fmla="*/ 357 w 357"/>
                    <a:gd name="T13" fmla="*/ 38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150">
                      <a:moveTo>
                        <a:pt x="12" y="150"/>
                      </a:moveTo>
                      <a:cubicBezTo>
                        <a:pt x="0" y="118"/>
                        <a:pt x="9" y="103"/>
                        <a:pt x="27" y="75"/>
                      </a:cubicBezTo>
                      <a:cubicBezTo>
                        <a:pt x="47" y="78"/>
                        <a:pt x="68" y="76"/>
                        <a:pt x="87" y="83"/>
                      </a:cubicBezTo>
                      <a:cubicBezTo>
                        <a:pt x="135" y="102"/>
                        <a:pt x="69" y="116"/>
                        <a:pt x="124" y="98"/>
                      </a:cubicBezTo>
                      <a:cubicBezTo>
                        <a:pt x="167" y="70"/>
                        <a:pt x="171" y="75"/>
                        <a:pt x="229" y="83"/>
                      </a:cubicBezTo>
                      <a:cubicBezTo>
                        <a:pt x="249" y="42"/>
                        <a:pt x="238" y="15"/>
                        <a:pt x="282" y="0"/>
                      </a:cubicBezTo>
                      <a:cubicBezTo>
                        <a:pt x="310" y="4"/>
                        <a:pt x="357" y="0"/>
                        <a:pt x="357" y="38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33" name="Freeform 606"/>
                <p:cNvSpPr>
                  <a:spLocks/>
                </p:cNvSpPr>
                <p:nvPr/>
              </p:nvSpPr>
              <p:spPr bwMode="auto">
                <a:xfrm>
                  <a:off x="12626" y="12037"/>
                  <a:ext cx="207" cy="518"/>
                </a:xfrm>
                <a:custGeom>
                  <a:avLst/>
                  <a:gdLst>
                    <a:gd name="T0" fmla="*/ 42 w 207"/>
                    <a:gd name="T1" fmla="*/ 518 h 518"/>
                    <a:gd name="T2" fmla="*/ 42 w 207"/>
                    <a:gd name="T3" fmla="*/ 383 h 518"/>
                    <a:gd name="T4" fmla="*/ 94 w 207"/>
                    <a:gd name="T5" fmla="*/ 368 h 518"/>
                    <a:gd name="T6" fmla="*/ 117 w 207"/>
                    <a:gd name="T7" fmla="*/ 241 h 518"/>
                    <a:gd name="T8" fmla="*/ 162 w 207"/>
                    <a:gd name="T9" fmla="*/ 113 h 518"/>
                    <a:gd name="T10" fmla="*/ 184 w 207"/>
                    <a:gd name="T11" fmla="*/ 8 h 518"/>
                    <a:gd name="T12" fmla="*/ 207 w 207"/>
                    <a:gd name="T13" fmla="*/ 1 h 5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518">
                      <a:moveTo>
                        <a:pt x="42" y="518"/>
                      </a:moveTo>
                      <a:cubicBezTo>
                        <a:pt x="17" y="481"/>
                        <a:pt x="0" y="417"/>
                        <a:pt x="42" y="383"/>
                      </a:cubicBezTo>
                      <a:cubicBezTo>
                        <a:pt x="56" y="372"/>
                        <a:pt x="77" y="373"/>
                        <a:pt x="94" y="368"/>
                      </a:cubicBezTo>
                      <a:cubicBezTo>
                        <a:pt x="86" y="318"/>
                        <a:pt x="78" y="278"/>
                        <a:pt x="117" y="241"/>
                      </a:cubicBezTo>
                      <a:cubicBezTo>
                        <a:pt x="128" y="192"/>
                        <a:pt x="100" y="134"/>
                        <a:pt x="162" y="113"/>
                      </a:cubicBezTo>
                      <a:cubicBezTo>
                        <a:pt x="207" y="47"/>
                        <a:pt x="132" y="165"/>
                        <a:pt x="184" y="8"/>
                      </a:cubicBezTo>
                      <a:cubicBezTo>
                        <a:pt x="187" y="0"/>
                        <a:pt x="207" y="1"/>
                        <a:pt x="207" y="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34" name="Freeform 607"/>
                <p:cNvSpPr>
                  <a:spLocks/>
                </p:cNvSpPr>
                <p:nvPr/>
              </p:nvSpPr>
              <p:spPr bwMode="auto">
                <a:xfrm>
                  <a:off x="12798" y="12198"/>
                  <a:ext cx="84" cy="474"/>
                </a:xfrm>
                <a:custGeom>
                  <a:avLst/>
                  <a:gdLst>
                    <a:gd name="T0" fmla="*/ 0 w 84"/>
                    <a:gd name="T1" fmla="*/ 24 h 474"/>
                    <a:gd name="T2" fmla="*/ 60 w 84"/>
                    <a:gd name="T3" fmla="*/ 47 h 474"/>
                    <a:gd name="T4" fmla="*/ 15 w 84"/>
                    <a:gd name="T5" fmla="*/ 114 h 474"/>
                    <a:gd name="T6" fmla="*/ 67 w 84"/>
                    <a:gd name="T7" fmla="*/ 167 h 474"/>
                    <a:gd name="T8" fmla="*/ 60 w 84"/>
                    <a:gd name="T9" fmla="*/ 264 h 474"/>
                    <a:gd name="T10" fmla="*/ 37 w 84"/>
                    <a:gd name="T11" fmla="*/ 279 h 474"/>
                    <a:gd name="T12" fmla="*/ 60 w 84"/>
                    <a:gd name="T13" fmla="*/ 302 h 474"/>
                    <a:gd name="T14" fmla="*/ 7 w 84"/>
                    <a:gd name="T15" fmla="*/ 474 h 4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74">
                      <a:moveTo>
                        <a:pt x="0" y="24"/>
                      </a:moveTo>
                      <a:cubicBezTo>
                        <a:pt x="36" y="0"/>
                        <a:pt x="46" y="8"/>
                        <a:pt x="60" y="47"/>
                      </a:cubicBezTo>
                      <a:cubicBezTo>
                        <a:pt x="47" y="107"/>
                        <a:pt x="45" y="70"/>
                        <a:pt x="15" y="114"/>
                      </a:cubicBezTo>
                      <a:cubicBezTo>
                        <a:pt x="67" y="148"/>
                        <a:pt x="55" y="127"/>
                        <a:pt x="67" y="167"/>
                      </a:cubicBezTo>
                      <a:cubicBezTo>
                        <a:pt x="65" y="199"/>
                        <a:pt x="68" y="233"/>
                        <a:pt x="60" y="264"/>
                      </a:cubicBezTo>
                      <a:cubicBezTo>
                        <a:pt x="58" y="273"/>
                        <a:pt x="37" y="270"/>
                        <a:pt x="37" y="279"/>
                      </a:cubicBezTo>
                      <a:cubicBezTo>
                        <a:pt x="37" y="290"/>
                        <a:pt x="52" y="294"/>
                        <a:pt x="60" y="302"/>
                      </a:cubicBezTo>
                      <a:cubicBezTo>
                        <a:pt x="72" y="355"/>
                        <a:pt x="84" y="474"/>
                        <a:pt x="7" y="474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35" name="Freeform 608"/>
                <p:cNvSpPr>
                  <a:spLocks/>
                </p:cNvSpPr>
                <p:nvPr/>
              </p:nvSpPr>
              <p:spPr bwMode="auto">
                <a:xfrm>
                  <a:off x="12571" y="12597"/>
                  <a:ext cx="140" cy="320"/>
                </a:xfrm>
                <a:custGeom>
                  <a:avLst/>
                  <a:gdLst>
                    <a:gd name="T0" fmla="*/ 140 w 140"/>
                    <a:gd name="T1" fmla="*/ 78 h 320"/>
                    <a:gd name="T2" fmla="*/ 13 w 140"/>
                    <a:gd name="T3" fmla="*/ 48 h 320"/>
                    <a:gd name="T4" fmla="*/ 20 w 140"/>
                    <a:gd name="T5" fmla="*/ 153 h 320"/>
                    <a:gd name="T6" fmla="*/ 65 w 140"/>
                    <a:gd name="T7" fmla="*/ 176 h 320"/>
                    <a:gd name="T8" fmla="*/ 80 w 140"/>
                    <a:gd name="T9" fmla="*/ 288 h 320"/>
                    <a:gd name="T10" fmla="*/ 118 w 140"/>
                    <a:gd name="T11" fmla="*/ 311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320">
                      <a:moveTo>
                        <a:pt x="140" y="78"/>
                      </a:moveTo>
                      <a:cubicBezTo>
                        <a:pt x="86" y="24"/>
                        <a:pt x="83" y="0"/>
                        <a:pt x="13" y="48"/>
                      </a:cubicBezTo>
                      <a:cubicBezTo>
                        <a:pt x="4" y="74"/>
                        <a:pt x="0" y="133"/>
                        <a:pt x="20" y="153"/>
                      </a:cubicBezTo>
                      <a:cubicBezTo>
                        <a:pt x="32" y="165"/>
                        <a:pt x="51" y="167"/>
                        <a:pt x="65" y="176"/>
                      </a:cubicBezTo>
                      <a:cubicBezTo>
                        <a:pt x="50" y="221"/>
                        <a:pt x="30" y="254"/>
                        <a:pt x="80" y="288"/>
                      </a:cubicBezTo>
                      <a:cubicBezTo>
                        <a:pt x="91" y="320"/>
                        <a:pt x="80" y="311"/>
                        <a:pt x="118" y="31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36" name="Rectangle 609"/>
                <p:cNvSpPr>
                  <a:spLocks noChangeArrowheads="1"/>
                </p:cNvSpPr>
                <p:nvPr/>
              </p:nvSpPr>
              <p:spPr bwMode="auto">
                <a:xfrm>
                  <a:off x="12768" y="13053"/>
                  <a:ext cx="57" cy="2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</p:grpSp>
          <p:grpSp>
            <p:nvGrpSpPr>
              <p:cNvPr id="117" name="Group 610"/>
              <p:cNvGrpSpPr>
                <a:grpSpLocks/>
              </p:cNvGrpSpPr>
              <p:nvPr/>
            </p:nvGrpSpPr>
            <p:grpSpPr bwMode="auto">
              <a:xfrm>
                <a:off x="6384" y="11628"/>
                <a:ext cx="456" cy="456"/>
                <a:chOff x="12426" y="11856"/>
                <a:chExt cx="737" cy="1425"/>
              </a:xfrm>
            </p:grpSpPr>
            <p:sp>
              <p:nvSpPr>
                <p:cNvPr id="125" name="Freeform 611"/>
                <p:cNvSpPr>
                  <a:spLocks/>
                </p:cNvSpPr>
                <p:nvPr/>
              </p:nvSpPr>
              <p:spPr bwMode="auto">
                <a:xfrm>
                  <a:off x="12426" y="11856"/>
                  <a:ext cx="737" cy="1192"/>
                </a:xfrm>
                <a:custGeom>
                  <a:avLst/>
                  <a:gdLst>
                    <a:gd name="T0" fmla="*/ 159 w 737"/>
                    <a:gd name="T1" fmla="*/ 1079 h 1192"/>
                    <a:gd name="T2" fmla="*/ 47 w 737"/>
                    <a:gd name="T3" fmla="*/ 1072 h 1192"/>
                    <a:gd name="T4" fmla="*/ 32 w 737"/>
                    <a:gd name="T5" fmla="*/ 959 h 1192"/>
                    <a:gd name="T6" fmla="*/ 77 w 737"/>
                    <a:gd name="T7" fmla="*/ 937 h 1192"/>
                    <a:gd name="T8" fmla="*/ 39 w 737"/>
                    <a:gd name="T9" fmla="*/ 832 h 1192"/>
                    <a:gd name="T10" fmla="*/ 69 w 737"/>
                    <a:gd name="T11" fmla="*/ 772 h 1192"/>
                    <a:gd name="T12" fmla="*/ 84 w 737"/>
                    <a:gd name="T13" fmla="*/ 749 h 1192"/>
                    <a:gd name="T14" fmla="*/ 129 w 737"/>
                    <a:gd name="T15" fmla="*/ 734 h 1192"/>
                    <a:gd name="T16" fmla="*/ 107 w 737"/>
                    <a:gd name="T17" fmla="*/ 727 h 1192"/>
                    <a:gd name="T18" fmla="*/ 107 w 737"/>
                    <a:gd name="T19" fmla="*/ 532 h 1192"/>
                    <a:gd name="T20" fmla="*/ 129 w 737"/>
                    <a:gd name="T21" fmla="*/ 524 h 1192"/>
                    <a:gd name="T22" fmla="*/ 182 w 737"/>
                    <a:gd name="T23" fmla="*/ 472 h 1192"/>
                    <a:gd name="T24" fmla="*/ 167 w 737"/>
                    <a:gd name="T25" fmla="*/ 427 h 1192"/>
                    <a:gd name="T26" fmla="*/ 137 w 737"/>
                    <a:gd name="T27" fmla="*/ 404 h 1192"/>
                    <a:gd name="T28" fmla="*/ 144 w 737"/>
                    <a:gd name="T29" fmla="*/ 374 h 1192"/>
                    <a:gd name="T30" fmla="*/ 212 w 737"/>
                    <a:gd name="T31" fmla="*/ 314 h 1192"/>
                    <a:gd name="T32" fmla="*/ 219 w 737"/>
                    <a:gd name="T33" fmla="*/ 224 h 1192"/>
                    <a:gd name="T34" fmla="*/ 272 w 737"/>
                    <a:gd name="T35" fmla="*/ 217 h 1192"/>
                    <a:gd name="T36" fmla="*/ 249 w 737"/>
                    <a:gd name="T37" fmla="*/ 202 h 1192"/>
                    <a:gd name="T38" fmla="*/ 257 w 737"/>
                    <a:gd name="T39" fmla="*/ 149 h 1192"/>
                    <a:gd name="T40" fmla="*/ 294 w 737"/>
                    <a:gd name="T41" fmla="*/ 7 h 1192"/>
                    <a:gd name="T42" fmla="*/ 399 w 737"/>
                    <a:gd name="T43" fmla="*/ 22 h 1192"/>
                    <a:gd name="T44" fmla="*/ 422 w 737"/>
                    <a:gd name="T45" fmla="*/ 29 h 1192"/>
                    <a:gd name="T46" fmla="*/ 452 w 737"/>
                    <a:gd name="T47" fmla="*/ 67 h 1192"/>
                    <a:gd name="T48" fmla="*/ 452 w 737"/>
                    <a:gd name="T49" fmla="*/ 142 h 1192"/>
                    <a:gd name="T50" fmla="*/ 519 w 737"/>
                    <a:gd name="T51" fmla="*/ 217 h 1192"/>
                    <a:gd name="T52" fmla="*/ 512 w 737"/>
                    <a:gd name="T53" fmla="*/ 322 h 1192"/>
                    <a:gd name="T54" fmla="*/ 594 w 737"/>
                    <a:gd name="T55" fmla="*/ 367 h 1192"/>
                    <a:gd name="T56" fmla="*/ 564 w 737"/>
                    <a:gd name="T57" fmla="*/ 487 h 1192"/>
                    <a:gd name="T58" fmla="*/ 534 w 737"/>
                    <a:gd name="T59" fmla="*/ 517 h 1192"/>
                    <a:gd name="T60" fmla="*/ 549 w 737"/>
                    <a:gd name="T61" fmla="*/ 539 h 1192"/>
                    <a:gd name="T62" fmla="*/ 572 w 737"/>
                    <a:gd name="T63" fmla="*/ 547 h 1192"/>
                    <a:gd name="T64" fmla="*/ 542 w 737"/>
                    <a:gd name="T65" fmla="*/ 652 h 1192"/>
                    <a:gd name="T66" fmla="*/ 684 w 737"/>
                    <a:gd name="T67" fmla="*/ 667 h 1192"/>
                    <a:gd name="T68" fmla="*/ 699 w 737"/>
                    <a:gd name="T69" fmla="*/ 712 h 1192"/>
                    <a:gd name="T70" fmla="*/ 647 w 737"/>
                    <a:gd name="T71" fmla="*/ 794 h 1192"/>
                    <a:gd name="T72" fmla="*/ 722 w 737"/>
                    <a:gd name="T73" fmla="*/ 869 h 1192"/>
                    <a:gd name="T74" fmla="*/ 677 w 737"/>
                    <a:gd name="T75" fmla="*/ 989 h 1192"/>
                    <a:gd name="T76" fmla="*/ 654 w 737"/>
                    <a:gd name="T77" fmla="*/ 1004 h 1192"/>
                    <a:gd name="T78" fmla="*/ 677 w 737"/>
                    <a:gd name="T79" fmla="*/ 1019 h 1192"/>
                    <a:gd name="T80" fmla="*/ 729 w 737"/>
                    <a:gd name="T81" fmla="*/ 1049 h 1192"/>
                    <a:gd name="T82" fmla="*/ 662 w 737"/>
                    <a:gd name="T83" fmla="*/ 1079 h 1192"/>
                    <a:gd name="T84" fmla="*/ 639 w 737"/>
                    <a:gd name="T85" fmla="*/ 1087 h 1192"/>
                    <a:gd name="T86" fmla="*/ 482 w 737"/>
                    <a:gd name="T87" fmla="*/ 1154 h 1192"/>
                    <a:gd name="T88" fmla="*/ 452 w 737"/>
                    <a:gd name="T89" fmla="*/ 1162 h 1192"/>
                    <a:gd name="T90" fmla="*/ 407 w 737"/>
                    <a:gd name="T91" fmla="*/ 1192 h 1192"/>
                    <a:gd name="T92" fmla="*/ 144 w 737"/>
                    <a:gd name="T93" fmla="*/ 1184 h 1192"/>
                    <a:gd name="T94" fmla="*/ 99 w 737"/>
                    <a:gd name="T95" fmla="*/ 1169 h 1192"/>
                    <a:gd name="T96" fmla="*/ 159 w 737"/>
                    <a:gd name="T97" fmla="*/ 1079 h 1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7" h="1192">
                      <a:moveTo>
                        <a:pt x="159" y="1079"/>
                      </a:moveTo>
                      <a:cubicBezTo>
                        <a:pt x="122" y="1077"/>
                        <a:pt x="84" y="1080"/>
                        <a:pt x="47" y="1072"/>
                      </a:cubicBezTo>
                      <a:cubicBezTo>
                        <a:pt x="0" y="1062"/>
                        <a:pt x="30" y="966"/>
                        <a:pt x="32" y="959"/>
                      </a:cubicBezTo>
                      <a:cubicBezTo>
                        <a:pt x="35" y="947"/>
                        <a:pt x="68" y="940"/>
                        <a:pt x="77" y="937"/>
                      </a:cubicBezTo>
                      <a:cubicBezTo>
                        <a:pt x="52" y="845"/>
                        <a:pt x="70" y="878"/>
                        <a:pt x="39" y="832"/>
                      </a:cubicBezTo>
                      <a:cubicBezTo>
                        <a:pt x="53" y="753"/>
                        <a:pt x="32" y="810"/>
                        <a:pt x="69" y="772"/>
                      </a:cubicBezTo>
                      <a:cubicBezTo>
                        <a:pt x="75" y="765"/>
                        <a:pt x="77" y="755"/>
                        <a:pt x="84" y="749"/>
                      </a:cubicBezTo>
                      <a:cubicBezTo>
                        <a:pt x="96" y="739"/>
                        <a:pt x="114" y="739"/>
                        <a:pt x="129" y="734"/>
                      </a:cubicBezTo>
                      <a:cubicBezTo>
                        <a:pt x="122" y="732"/>
                        <a:pt x="109" y="734"/>
                        <a:pt x="107" y="727"/>
                      </a:cubicBezTo>
                      <a:cubicBezTo>
                        <a:pt x="101" y="701"/>
                        <a:pt x="93" y="572"/>
                        <a:pt x="107" y="532"/>
                      </a:cubicBezTo>
                      <a:cubicBezTo>
                        <a:pt x="110" y="525"/>
                        <a:pt x="122" y="527"/>
                        <a:pt x="129" y="524"/>
                      </a:cubicBezTo>
                      <a:cubicBezTo>
                        <a:pt x="157" y="483"/>
                        <a:pt x="166" y="516"/>
                        <a:pt x="182" y="472"/>
                      </a:cubicBezTo>
                      <a:cubicBezTo>
                        <a:pt x="177" y="457"/>
                        <a:pt x="176" y="440"/>
                        <a:pt x="167" y="427"/>
                      </a:cubicBezTo>
                      <a:cubicBezTo>
                        <a:pt x="160" y="416"/>
                        <a:pt x="142" y="416"/>
                        <a:pt x="137" y="404"/>
                      </a:cubicBezTo>
                      <a:cubicBezTo>
                        <a:pt x="133" y="395"/>
                        <a:pt x="141" y="384"/>
                        <a:pt x="144" y="374"/>
                      </a:cubicBezTo>
                      <a:cubicBezTo>
                        <a:pt x="159" y="321"/>
                        <a:pt x="160" y="328"/>
                        <a:pt x="212" y="314"/>
                      </a:cubicBezTo>
                      <a:cubicBezTo>
                        <a:pt x="208" y="300"/>
                        <a:pt x="204" y="234"/>
                        <a:pt x="219" y="224"/>
                      </a:cubicBezTo>
                      <a:cubicBezTo>
                        <a:pt x="234" y="215"/>
                        <a:pt x="254" y="219"/>
                        <a:pt x="272" y="217"/>
                      </a:cubicBezTo>
                      <a:cubicBezTo>
                        <a:pt x="264" y="212"/>
                        <a:pt x="251" y="211"/>
                        <a:pt x="249" y="202"/>
                      </a:cubicBezTo>
                      <a:cubicBezTo>
                        <a:pt x="245" y="185"/>
                        <a:pt x="254" y="167"/>
                        <a:pt x="257" y="149"/>
                      </a:cubicBezTo>
                      <a:cubicBezTo>
                        <a:pt x="266" y="100"/>
                        <a:pt x="272" y="52"/>
                        <a:pt x="294" y="7"/>
                      </a:cubicBezTo>
                      <a:cubicBezTo>
                        <a:pt x="329" y="12"/>
                        <a:pt x="364" y="16"/>
                        <a:pt x="399" y="22"/>
                      </a:cubicBezTo>
                      <a:cubicBezTo>
                        <a:pt x="407" y="23"/>
                        <a:pt x="416" y="23"/>
                        <a:pt x="422" y="29"/>
                      </a:cubicBezTo>
                      <a:cubicBezTo>
                        <a:pt x="495" y="102"/>
                        <a:pt x="350" y="0"/>
                        <a:pt x="452" y="67"/>
                      </a:cubicBezTo>
                      <a:cubicBezTo>
                        <a:pt x="475" y="101"/>
                        <a:pt x="463" y="105"/>
                        <a:pt x="452" y="142"/>
                      </a:cubicBezTo>
                      <a:cubicBezTo>
                        <a:pt x="472" y="201"/>
                        <a:pt x="463" y="189"/>
                        <a:pt x="519" y="217"/>
                      </a:cubicBezTo>
                      <a:cubicBezTo>
                        <a:pt x="546" y="256"/>
                        <a:pt x="560" y="290"/>
                        <a:pt x="512" y="322"/>
                      </a:cubicBezTo>
                      <a:cubicBezTo>
                        <a:pt x="490" y="381"/>
                        <a:pt x="545" y="334"/>
                        <a:pt x="594" y="367"/>
                      </a:cubicBezTo>
                      <a:cubicBezTo>
                        <a:pt x="581" y="552"/>
                        <a:pt x="612" y="415"/>
                        <a:pt x="564" y="487"/>
                      </a:cubicBezTo>
                      <a:cubicBezTo>
                        <a:pt x="541" y="521"/>
                        <a:pt x="578" y="502"/>
                        <a:pt x="534" y="517"/>
                      </a:cubicBezTo>
                      <a:cubicBezTo>
                        <a:pt x="539" y="524"/>
                        <a:pt x="542" y="534"/>
                        <a:pt x="549" y="539"/>
                      </a:cubicBezTo>
                      <a:cubicBezTo>
                        <a:pt x="555" y="544"/>
                        <a:pt x="571" y="539"/>
                        <a:pt x="572" y="547"/>
                      </a:cubicBezTo>
                      <a:cubicBezTo>
                        <a:pt x="584" y="618"/>
                        <a:pt x="575" y="618"/>
                        <a:pt x="542" y="652"/>
                      </a:cubicBezTo>
                      <a:cubicBezTo>
                        <a:pt x="589" y="658"/>
                        <a:pt x="638" y="653"/>
                        <a:pt x="684" y="667"/>
                      </a:cubicBezTo>
                      <a:cubicBezTo>
                        <a:pt x="686" y="668"/>
                        <a:pt x="699" y="711"/>
                        <a:pt x="699" y="712"/>
                      </a:cubicBezTo>
                      <a:cubicBezTo>
                        <a:pt x="692" y="773"/>
                        <a:pt x="699" y="778"/>
                        <a:pt x="647" y="794"/>
                      </a:cubicBezTo>
                      <a:cubicBezTo>
                        <a:pt x="701" y="808"/>
                        <a:pt x="685" y="834"/>
                        <a:pt x="722" y="869"/>
                      </a:cubicBezTo>
                      <a:cubicBezTo>
                        <a:pt x="717" y="926"/>
                        <a:pt x="732" y="971"/>
                        <a:pt x="677" y="989"/>
                      </a:cubicBezTo>
                      <a:cubicBezTo>
                        <a:pt x="669" y="994"/>
                        <a:pt x="654" y="995"/>
                        <a:pt x="654" y="1004"/>
                      </a:cubicBezTo>
                      <a:cubicBezTo>
                        <a:pt x="654" y="1013"/>
                        <a:pt x="669" y="1014"/>
                        <a:pt x="677" y="1019"/>
                      </a:cubicBezTo>
                      <a:cubicBezTo>
                        <a:pt x="737" y="1053"/>
                        <a:pt x="681" y="1016"/>
                        <a:pt x="729" y="1049"/>
                      </a:cubicBezTo>
                      <a:cubicBezTo>
                        <a:pt x="694" y="1073"/>
                        <a:pt x="716" y="1061"/>
                        <a:pt x="662" y="1079"/>
                      </a:cubicBezTo>
                      <a:cubicBezTo>
                        <a:pt x="654" y="1082"/>
                        <a:pt x="639" y="1087"/>
                        <a:pt x="639" y="1087"/>
                      </a:cubicBezTo>
                      <a:cubicBezTo>
                        <a:pt x="610" y="1188"/>
                        <a:pt x="605" y="1162"/>
                        <a:pt x="482" y="1154"/>
                      </a:cubicBezTo>
                      <a:cubicBezTo>
                        <a:pt x="472" y="1157"/>
                        <a:pt x="461" y="1157"/>
                        <a:pt x="452" y="1162"/>
                      </a:cubicBezTo>
                      <a:cubicBezTo>
                        <a:pt x="436" y="1170"/>
                        <a:pt x="407" y="1192"/>
                        <a:pt x="407" y="1192"/>
                      </a:cubicBezTo>
                      <a:cubicBezTo>
                        <a:pt x="319" y="1189"/>
                        <a:pt x="231" y="1191"/>
                        <a:pt x="144" y="1184"/>
                      </a:cubicBezTo>
                      <a:cubicBezTo>
                        <a:pt x="128" y="1183"/>
                        <a:pt x="99" y="1169"/>
                        <a:pt x="99" y="1169"/>
                      </a:cubicBezTo>
                      <a:cubicBezTo>
                        <a:pt x="109" y="1076"/>
                        <a:pt x="83" y="1101"/>
                        <a:pt x="159" y="1079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6" name="Freeform 612"/>
                <p:cNvSpPr>
                  <a:spLocks/>
                </p:cNvSpPr>
                <p:nvPr/>
              </p:nvSpPr>
              <p:spPr bwMode="auto">
                <a:xfrm>
                  <a:off x="12671" y="12720"/>
                  <a:ext cx="357" cy="150"/>
                </a:xfrm>
                <a:custGeom>
                  <a:avLst/>
                  <a:gdLst>
                    <a:gd name="T0" fmla="*/ 12 w 357"/>
                    <a:gd name="T1" fmla="*/ 150 h 150"/>
                    <a:gd name="T2" fmla="*/ 27 w 357"/>
                    <a:gd name="T3" fmla="*/ 75 h 150"/>
                    <a:gd name="T4" fmla="*/ 87 w 357"/>
                    <a:gd name="T5" fmla="*/ 83 h 150"/>
                    <a:gd name="T6" fmla="*/ 124 w 357"/>
                    <a:gd name="T7" fmla="*/ 98 h 150"/>
                    <a:gd name="T8" fmla="*/ 229 w 357"/>
                    <a:gd name="T9" fmla="*/ 83 h 150"/>
                    <a:gd name="T10" fmla="*/ 282 w 357"/>
                    <a:gd name="T11" fmla="*/ 0 h 150"/>
                    <a:gd name="T12" fmla="*/ 357 w 357"/>
                    <a:gd name="T13" fmla="*/ 38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150">
                      <a:moveTo>
                        <a:pt x="12" y="150"/>
                      </a:moveTo>
                      <a:cubicBezTo>
                        <a:pt x="0" y="118"/>
                        <a:pt x="9" y="103"/>
                        <a:pt x="27" y="75"/>
                      </a:cubicBezTo>
                      <a:cubicBezTo>
                        <a:pt x="47" y="78"/>
                        <a:pt x="68" y="76"/>
                        <a:pt x="87" y="83"/>
                      </a:cubicBezTo>
                      <a:cubicBezTo>
                        <a:pt x="135" y="102"/>
                        <a:pt x="69" y="116"/>
                        <a:pt x="124" y="98"/>
                      </a:cubicBezTo>
                      <a:cubicBezTo>
                        <a:pt x="167" y="70"/>
                        <a:pt x="171" y="75"/>
                        <a:pt x="229" y="83"/>
                      </a:cubicBezTo>
                      <a:cubicBezTo>
                        <a:pt x="249" y="42"/>
                        <a:pt x="238" y="15"/>
                        <a:pt x="282" y="0"/>
                      </a:cubicBezTo>
                      <a:cubicBezTo>
                        <a:pt x="310" y="4"/>
                        <a:pt x="357" y="0"/>
                        <a:pt x="357" y="38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7" name="Freeform 613"/>
                <p:cNvSpPr>
                  <a:spLocks/>
                </p:cNvSpPr>
                <p:nvPr/>
              </p:nvSpPr>
              <p:spPr bwMode="auto">
                <a:xfrm>
                  <a:off x="12626" y="12037"/>
                  <a:ext cx="207" cy="518"/>
                </a:xfrm>
                <a:custGeom>
                  <a:avLst/>
                  <a:gdLst>
                    <a:gd name="T0" fmla="*/ 42 w 207"/>
                    <a:gd name="T1" fmla="*/ 518 h 518"/>
                    <a:gd name="T2" fmla="*/ 42 w 207"/>
                    <a:gd name="T3" fmla="*/ 383 h 518"/>
                    <a:gd name="T4" fmla="*/ 94 w 207"/>
                    <a:gd name="T5" fmla="*/ 368 h 518"/>
                    <a:gd name="T6" fmla="*/ 117 w 207"/>
                    <a:gd name="T7" fmla="*/ 241 h 518"/>
                    <a:gd name="T8" fmla="*/ 162 w 207"/>
                    <a:gd name="T9" fmla="*/ 113 h 518"/>
                    <a:gd name="T10" fmla="*/ 184 w 207"/>
                    <a:gd name="T11" fmla="*/ 8 h 518"/>
                    <a:gd name="T12" fmla="*/ 207 w 207"/>
                    <a:gd name="T13" fmla="*/ 1 h 5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518">
                      <a:moveTo>
                        <a:pt x="42" y="518"/>
                      </a:moveTo>
                      <a:cubicBezTo>
                        <a:pt x="17" y="481"/>
                        <a:pt x="0" y="417"/>
                        <a:pt x="42" y="383"/>
                      </a:cubicBezTo>
                      <a:cubicBezTo>
                        <a:pt x="56" y="372"/>
                        <a:pt x="77" y="373"/>
                        <a:pt x="94" y="368"/>
                      </a:cubicBezTo>
                      <a:cubicBezTo>
                        <a:pt x="86" y="318"/>
                        <a:pt x="78" y="278"/>
                        <a:pt x="117" y="241"/>
                      </a:cubicBezTo>
                      <a:cubicBezTo>
                        <a:pt x="128" y="192"/>
                        <a:pt x="100" y="134"/>
                        <a:pt x="162" y="113"/>
                      </a:cubicBezTo>
                      <a:cubicBezTo>
                        <a:pt x="207" y="47"/>
                        <a:pt x="132" y="165"/>
                        <a:pt x="184" y="8"/>
                      </a:cubicBezTo>
                      <a:cubicBezTo>
                        <a:pt x="187" y="0"/>
                        <a:pt x="207" y="1"/>
                        <a:pt x="207" y="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8" name="Freeform 614"/>
                <p:cNvSpPr>
                  <a:spLocks/>
                </p:cNvSpPr>
                <p:nvPr/>
              </p:nvSpPr>
              <p:spPr bwMode="auto">
                <a:xfrm>
                  <a:off x="12798" y="12198"/>
                  <a:ext cx="84" cy="474"/>
                </a:xfrm>
                <a:custGeom>
                  <a:avLst/>
                  <a:gdLst>
                    <a:gd name="T0" fmla="*/ 0 w 84"/>
                    <a:gd name="T1" fmla="*/ 24 h 474"/>
                    <a:gd name="T2" fmla="*/ 60 w 84"/>
                    <a:gd name="T3" fmla="*/ 47 h 474"/>
                    <a:gd name="T4" fmla="*/ 15 w 84"/>
                    <a:gd name="T5" fmla="*/ 114 h 474"/>
                    <a:gd name="T6" fmla="*/ 67 w 84"/>
                    <a:gd name="T7" fmla="*/ 167 h 474"/>
                    <a:gd name="T8" fmla="*/ 60 w 84"/>
                    <a:gd name="T9" fmla="*/ 264 h 474"/>
                    <a:gd name="T10" fmla="*/ 37 w 84"/>
                    <a:gd name="T11" fmla="*/ 279 h 474"/>
                    <a:gd name="T12" fmla="*/ 60 w 84"/>
                    <a:gd name="T13" fmla="*/ 302 h 474"/>
                    <a:gd name="T14" fmla="*/ 7 w 84"/>
                    <a:gd name="T15" fmla="*/ 474 h 4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74">
                      <a:moveTo>
                        <a:pt x="0" y="24"/>
                      </a:moveTo>
                      <a:cubicBezTo>
                        <a:pt x="36" y="0"/>
                        <a:pt x="46" y="8"/>
                        <a:pt x="60" y="47"/>
                      </a:cubicBezTo>
                      <a:cubicBezTo>
                        <a:pt x="47" y="107"/>
                        <a:pt x="45" y="70"/>
                        <a:pt x="15" y="114"/>
                      </a:cubicBezTo>
                      <a:cubicBezTo>
                        <a:pt x="67" y="148"/>
                        <a:pt x="55" y="127"/>
                        <a:pt x="67" y="167"/>
                      </a:cubicBezTo>
                      <a:cubicBezTo>
                        <a:pt x="65" y="199"/>
                        <a:pt x="68" y="233"/>
                        <a:pt x="60" y="264"/>
                      </a:cubicBezTo>
                      <a:cubicBezTo>
                        <a:pt x="58" y="273"/>
                        <a:pt x="37" y="270"/>
                        <a:pt x="37" y="279"/>
                      </a:cubicBezTo>
                      <a:cubicBezTo>
                        <a:pt x="37" y="290"/>
                        <a:pt x="52" y="294"/>
                        <a:pt x="60" y="302"/>
                      </a:cubicBezTo>
                      <a:cubicBezTo>
                        <a:pt x="72" y="355"/>
                        <a:pt x="84" y="474"/>
                        <a:pt x="7" y="474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9" name="Freeform 615"/>
                <p:cNvSpPr>
                  <a:spLocks/>
                </p:cNvSpPr>
                <p:nvPr/>
              </p:nvSpPr>
              <p:spPr bwMode="auto">
                <a:xfrm>
                  <a:off x="12571" y="12597"/>
                  <a:ext cx="140" cy="320"/>
                </a:xfrm>
                <a:custGeom>
                  <a:avLst/>
                  <a:gdLst>
                    <a:gd name="T0" fmla="*/ 140 w 140"/>
                    <a:gd name="T1" fmla="*/ 78 h 320"/>
                    <a:gd name="T2" fmla="*/ 13 w 140"/>
                    <a:gd name="T3" fmla="*/ 48 h 320"/>
                    <a:gd name="T4" fmla="*/ 20 w 140"/>
                    <a:gd name="T5" fmla="*/ 153 h 320"/>
                    <a:gd name="T6" fmla="*/ 65 w 140"/>
                    <a:gd name="T7" fmla="*/ 176 h 320"/>
                    <a:gd name="T8" fmla="*/ 80 w 140"/>
                    <a:gd name="T9" fmla="*/ 288 h 320"/>
                    <a:gd name="T10" fmla="*/ 118 w 140"/>
                    <a:gd name="T11" fmla="*/ 311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320">
                      <a:moveTo>
                        <a:pt x="140" y="78"/>
                      </a:moveTo>
                      <a:cubicBezTo>
                        <a:pt x="86" y="24"/>
                        <a:pt x="83" y="0"/>
                        <a:pt x="13" y="48"/>
                      </a:cubicBezTo>
                      <a:cubicBezTo>
                        <a:pt x="4" y="74"/>
                        <a:pt x="0" y="133"/>
                        <a:pt x="20" y="153"/>
                      </a:cubicBezTo>
                      <a:cubicBezTo>
                        <a:pt x="32" y="165"/>
                        <a:pt x="51" y="167"/>
                        <a:pt x="65" y="176"/>
                      </a:cubicBezTo>
                      <a:cubicBezTo>
                        <a:pt x="50" y="221"/>
                        <a:pt x="30" y="254"/>
                        <a:pt x="80" y="288"/>
                      </a:cubicBezTo>
                      <a:cubicBezTo>
                        <a:pt x="91" y="320"/>
                        <a:pt x="80" y="311"/>
                        <a:pt x="118" y="31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30" name="Rectangle 616"/>
                <p:cNvSpPr>
                  <a:spLocks noChangeArrowheads="1"/>
                </p:cNvSpPr>
                <p:nvPr/>
              </p:nvSpPr>
              <p:spPr bwMode="auto">
                <a:xfrm>
                  <a:off x="12768" y="13053"/>
                  <a:ext cx="57" cy="2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</p:grpSp>
          <p:grpSp>
            <p:nvGrpSpPr>
              <p:cNvPr id="118" name="Group 617"/>
              <p:cNvGrpSpPr>
                <a:grpSpLocks/>
              </p:cNvGrpSpPr>
              <p:nvPr/>
            </p:nvGrpSpPr>
            <p:grpSpPr bwMode="auto">
              <a:xfrm>
                <a:off x="6099" y="11628"/>
                <a:ext cx="456" cy="456"/>
                <a:chOff x="12426" y="11856"/>
                <a:chExt cx="737" cy="1425"/>
              </a:xfrm>
            </p:grpSpPr>
            <p:sp>
              <p:nvSpPr>
                <p:cNvPr id="119" name="Freeform 618"/>
                <p:cNvSpPr>
                  <a:spLocks/>
                </p:cNvSpPr>
                <p:nvPr/>
              </p:nvSpPr>
              <p:spPr bwMode="auto">
                <a:xfrm>
                  <a:off x="12426" y="11856"/>
                  <a:ext cx="737" cy="1192"/>
                </a:xfrm>
                <a:custGeom>
                  <a:avLst/>
                  <a:gdLst>
                    <a:gd name="T0" fmla="*/ 159 w 737"/>
                    <a:gd name="T1" fmla="*/ 1079 h 1192"/>
                    <a:gd name="T2" fmla="*/ 47 w 737"/>
                    <a:gd name="T3" fmla="*/ 1072 h 1192"/>
                    <a:gd name="T4" fmla="*/ 32 w 737"/>
                    <a:gd name="T5" fmla="*/ 959 h 1192"/>
                    <a:gd name="T6" fmla="*/ 77 w 737"/>
                    <a:gd name="T7" fmla="*/ 937 h 1192"/>
                    <a:gd name="T8" fmla="*/ 39 w 737"/>
                    <a:gd name="T9" fmla="*/ 832 h 1192"/>
                    <a:gd name="T10" fmla="*/ 69 w 737"/>
                    <a:gd name="T11" fmla="*/ 772 h 1192"/>
                    <a:gd name="T12" fmla="*/ 84 w 737"/>
                    <a:gd name="T13" fmla="*/ 749 h 1192"/>
                    <a:gd name="T14" fmla="*/ 129 w 737"/>
                    <a:gd name="T15" fmla="*/ 734 h 1192"/>
                    <a:gd name="T16" fmla="*/ 107 w 737"/>
                    <a:gd name="T17" fmla="*/ 727 h 1192"/>
                    <a:gd name="T18" fmla="*/ 107 w 737"/>
                    <a:gd name="T19" fmla="*/ 532 h 1192"/>
                    <a:gd name="T20" fmla="*/ 129 w 737"/>
                    <a:gd name="T21" fmla="*/ 524 h 1192"/>
                    <a:gd name="T22" fmla="*/ 182 w 737"/>
                    <a:gd name="T23" fmla="*/ 472 h 1192"/>
                    <a:gd name="T24" fmla="*/ 167 w 737"/>
                    <a:gd name="T25" fmla="*/ 427 h 1192"/>
                    <a:gd name="T26" fmla="*/ 137 w 737"/>
                    <a:gd name="T27" fmla="*/ 404 h 1192"/>
                    <a:gd name="T28" fmla="*/ 144 w 737"/>
                    <a:gd name="T29" fmla="*/ 374 h 1192"/>
                    <a:gd name="T30" fmla="*/ 212 w 737"/>
                    <a:gd name="T31" fmla="*/ 314 h 1192"/>
                    <a:gd name="T32" fmla="*/ 219 w 737"/>
                    <a:gd name="T33" fmla="*/ 224 h 1192"/>
                    <a:gd name="T34" fmla="*/ 272 w 737"/>
                    <a:gd name="T35" fmla="*/ 217 h 1192"/>
                    <a:gd name="T36" fmla="*/ 249 w 737"/>
                    <a:gd name="T37" fmla="*/ 202 h 1192"/>
                    <a:gd name="T38" fmla="*/ 257 w 737"/>
                    <a:gd name="T39" fmla="*/ 149 h 1192"/>
                    <a:gd name="T40" fmla="*/ 294 w 737"/>
                    <a:gd name="T41" fmla="*/ 7 h 1192"/>
                    <a:gd name="T42" fmla="*/ 399 w 737"/>
                    <a:gd name="T43" fmla="*/ 22 h 1192"/>
                    <a:gd name="T44" fmla="*/ 422 w 737"/>
                    <a:gd name="T45" fmla="*/ 29 h 1192"/>
                    <a:gd name="T46" fmla="*/ 452 w 737"/>
                    <a:gd name="T47" fmla="*/ 67 h 1192"/>
                    <a:gd name="T48" fmla="*/ 452 w 737"/>
                    <a:gd name="T49" fmla="*/ 142 h 1192"/>
                    <a:gd name="T50" fmla="*/ 519 w 737"/>
                    <a:gd name="T51" fmla="*/ 217 h 1192"/>
                    <a:gd name="T52" fmla="*/ 512 w 737"/>
                    <a:gd name="T53" fmla="*/ 322 h 1192"/>
                    <a:gd name="T54" fmla="*/ 594 w 737"/>
                    <a:gd name="T55" fmla="*/ 367 h 1192"/>
                    <a:gd name="T56" fmla="*/ 564 w 737"/>
                    <a:gd name="T57" fmla="*/ 487 h 1192"/>
                    <a:gd name="T58" fmla="*/ 534 w 737"/>
                    <a:gd name="T59" fmla="*/ 517 h 1192"/>
                    <a:gd name="T60" fmla="*/ 549 w 737"/>
                    <a:gd name="T61" fmla="*/ 539 h 1192"/>
                    <a:gd name="T62" fmla="*/ 572 w 737"/>
                    <a:gd name="T63" fmla="*/ 547 h 1192"/>
                    <a:gd name="T64" fmla="*/ 542 w 737"/>
                    <a:gd name="T65" fmla="*/ 652 h 1192"/>
                    <a:gd name="T66" fmla="*/ 684 w 737"/>
                    <a:gd name="T67" fmla="*/ 667 h 1192"/>
                    <a:gd name="T68" fmla="*/ 699 w 737"/>
                    <a:gd name="T69" fmla="*/ 712 h 1192"/>
                    <a:gd name="T70" fmla="*/ 647 w 737"/>
                    <a:gd name="T71" fmla="*/ 794 h 1192"/>
                    <a:gd name="T72" fmla="*/ 722 w 737"/>
                    <a:gd name="T73" fmla="*/ 869 h 1192"/>
                    <a:gd name="T74" fmla="*/ 677 w 737"/>
                    <a:gd name="T75" fmla="*/ 989 h 1192"/>
                    <a:gd name="T76" fmla="*/ 654 w 737"/>
                    <a:gd name="T77" fmla="*/ 1004 h 1192"/>
                    <a:gd name="T78" fmla="*/ 677 w 737"/>
                    <a:gd name="T79" fmla="*/ 1019 h 1192"/>
                    <a:gd name="T80" fmla="*/ 729 w 737"/>
                    <a:gd name="T81" fmla="*/ 1049 h 1192"/>
                    <a:gd name="T82" fmla="*/ 662 w 737"/>
                    <a:gd name="T83" fmla="*/ 1079 h 1192"/>
                    <a:gd name="T84" fmla="*/ 639 w 737"/>
                    <a:gd name="T85" fmla="*/ 1087 h 1192"/>
                    <a:gd name="T86" fmla="*/ 482 w 737"/>
                    <a:gd name="T87" fmla="*/ 1154 h 1192"/>
                    <a:gd name="T88" fmla="*/ 452 w 737"/>
                    <a:gd name="T89" fmla="*/ 1162 h 1192"/>
                    <a:gd name="T90" fmla="*/ 407 w 737"/>
                    <a:gd name="T91" fmla="*/ 1192 h 1192"/>
                    <a:gd name="T92" fmla="*/ 144 w 737"/>
                    <a:gd name="T93" fmla="*/ 1184 h 1192"/>
                    <a:gd name="T94" fmla="*/ 99 w 737"/>
                    <a:gd name="T95" fmla="*/ 1169 h 1192"/>
                    <a:gd name="T96" fmla="*/ 159 w 737"/>
                    <a:gd name="T97" fmla="*/ 1079 h 1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737" h="1192">
                      <a:moveTo>
                        <a:pt x="159" y="1079"/>
                      </a:moveTo>
                      <a:cubicBezTo>
                        <a:pt x="122" y="1077"/>
                        <a:pt x="84" y="1080"/>
                        <a:pt x="47" y="1072"/>
                      </a:cubicBezTo>
                      <a:cubicBezTo>
                        <a:pt x="0" y="1062"/>
                        <a:pt x="30" y="966"/>
                        <a:pt x="32" y="959"/>
                      </a:cubicBezTo>
                      <a:cubicBezTo>
                        <a:pt x="35" y="947"/>
                        <a:pt x="68" y="940"/>
                        <a:pt x="77" y="937"/>
                      </a:cubicBezTo>
                      <a:cubicBezTo>
                        <a:pt x="52" y="845"/>
                        <a:pt x="70" y="878"/>
                        <a:pt x="39" y="832"/>
                      </a:cubicBezTo>
                      <a:cubicBezTo>
                        <a:pt x="53" y="753"/>
                        <a:pt x="32" y="810"/>
                        <a:pt x="69" y="772"/>
                      </a:cubicBezTo>
                      <a:cubicBezTo>
                        <a:pt x="75" y="765"/>
                        <a:pt x="77" y="755"/>
                        <a:pt x="84" y="749"/>
                      </a:cubicBezTo>
                      <a:cubicBezTo>
                        <a:pt x="96" y="739"/>
                        <a:pt x="114" y="739"/>
                        <a:pt x="129" y="734"/>
                      </a:cubicBezTo>
                      <a:cubicBezTo>
                        <a:pt x="122" y="732"/>
                        <a:pt x="109" y="734"/>
                        <a:pt x="107" y="727"/>
                      </a:cubicBezTo>
                      <a:cubicBezTo>
                        <a:pt x="101" y="701"/>
                        <a:pt x="93" y="572"/>
                        <a:pt x="107" y="532"/>
                      </a:cubicBezTo>
                      <a:cubicBezTo>
                        <a:pt x="110" y="525"/>
                        <a:pt x="122" y="527"/>
                        <a:pt x="129" y="524"/>
                      </a:cubicBezTo>
                      <a:cubicBezTo>
                        <a:pt x="157" y="483"/>
                        <a:pt x="166" y="516"/>
                        <a:pt x="182" y="472"/>
                      </a:cubicBezTo>
                      <a:cubicBezTo>
                        <a:pt x="177" y="457"/>
                        <a:pt x="176" y="440"/>
                        <a:pt x="167" y="427"/>
                      </a:cubicBezTo>
                      <a:cubicBezTo>
                        <a:pt x="160" y="416"/>
                        <a:pt x="142" y="416"/>
                        <a:pt x="137" y="404"/>
                      </a:cubicBezTo>
                      <a:cubicBezTo>
                        <a:pt x="133" y="395"/>
                        <a:pt x="141" y="384"/>
                        <a:pt x="144" y="374"/>
                      </a:cubicBezTo>
                      <a:cubicBezTo>
                        <a:pt x="159" y="321"/>
                        <a:pt x="160" y="328"/>
                        <a:pt x="212" y="314"/>
                      </a:cubicBezTo>
                      <a:cubicBezTo>
                        <a:pt x="208" y="300"/>
                        <a:pt x="204" y="234"/>
                        <a:pt x="219" y="224"/>
                      </a:cubicBezTo>
                      <a:cubicBezTo>
                        <a:pt x="234" y="215"/>
                        <a:pt x="254" y="219"/>
                        <a:pt x="272" y="217"/>
                      </a:cubicBezTo>
                      <a:cubicBezTo>
                        <a:pt x="264" y="212"/>
                        <a:pt x="251" y="211"/>
                        <a:pt x="249" y="202"/>
                      </a:cubicBezTo>
                      <a:cubicBezTo>
                        <a:pt x="245" y="185"/>
                        <a:pt x="254" y="167"/>
                        <a:pt x="257" y="149"/>
                      </a:cubicBezTo>
                      <a:cubicBezTo>
                        <a:pt x="266" y="100"/>
                        <a:pt x="272" y="52"/>
                        <a:pt x="294" y="7"/>
                      </a:cubicBezTo>
                      <a:cubicBezTo>
                        <a:pt x="329" y="12"/>
                        <a:pt x="364" y="16"/>
                        <a:pt x="399" y="22"/>
                      </a:cubicBezTo>
                      <a:cubicBezTo>
                        <a:pt x="407" y="23"/>
                        <a:pt x="416" y="23"/>
                        <a:pt x="422" y="29"/>
                      </a:cubicBezTo>
                      <a:cubicBezTo>
                        <a:pt x="495" y="102"/>
                        <a:pt x="350" y="0"/>
                        <a:pt x="452" y="67"/>
                      </a:cubicBezTo>
                      <a:cubicBezTo>
                        <a:pt x="475" y="101"/>
                        <a:pt x="463" y="105"/>
                        <a:pt x="452" y="142"/>
                      </a:cubicBezTo>
                      <a:cubicBezTo>
                        <a:pt x="472" y="201"/>
                        <a:pt x="463" y="189"/>
                        <a:pt x="519" y="217"/>
                      </a:cubicBezTo>
                      <a:cubicBezTo>
                        <a:pt x="546" y="256"/>
                        <a:pt x="560" y="290"/>
                        <a:pt x="512" y="322"/>
                      </a:cubicBezTo>
                      <a:cubicBezTo>
                        <a:pt x="490" y="381"/>
                        <a:pt x="545" y="334"/>
                        <a:pt x="594" y="367"/>
                      </a:cubicBezTo>
                      <a:cubicBezTo>
                        <a:pt x="581" y="552"/>
                        <a:pt x="612" y="415"/>
                        <a:pt x="564" y="487"/>
                      </a:cubicBezTo>
                      <a:cubicBezTo>
                        <a:pt x="541" y="521"/>
                        <a:pt x="578" y="502"/>
                        <a:pt x="534" y="517"/>
                      </a:cubicBezTo>
                      <a:cubicBezTo>
                        <a:pt x="539" y="524"/>
                        <a:pt x="542" y="534"/>
                        <a:pt x="549" y="539"/>
                      </a:cubicBezTo>
                      <a:cubicBezTo>
                        <a:pt x="555" y="544"/>
                        <a:pt x="571" y="539"/>
                        <a:pt x="572" y="547"/>
                      </a:cubicBezTo>
                      <a:cubicBezTo>
                        <a:pt x="584" y="618"/>
                        <a:pt x="575" y="618"/>
                        <a:pt x="542" y="652"/>
                      </a:cubicBezTo>
                      <a:cubicBezTo>
                        <a:pt x="589" y="658"/>
                        <a:pt x="638" y="653"/>
                        <a:pt x="684" y="667"/>
                      </a:cubicBezTo>
                      <a:cubicBezTo>
                        <a:pt x="686" y="668"/>
                        <a:pt x="699" y="711"/>
                        <a:pt x="699" y="712"/>
                      </a:cubicBezTo>
                      <a:cubicBezTo>
                        <a:pt x="692" y="773"/>
                        <a:pt x="699" y="778"/>
                        <a:pt x="647" y="794"/>
                      </a:cubicBezTo>
                      <a:cubicBezTo>
                        <a:pt x="701" y="808"/>
                        <a:pt x="685" y="834"/>
                        <a:pt x="722" y="869"/>
                      </a:cubicBezTo>
                      <a:cubicBezTo>
                        <a:pt x="717" y="926"/>
                        <a:pt x="732" y="971"/>
                        <a:pt x="677" y="989"/>
                      </a:cubicBezTo>
                      <a:cubicBezTo>
                        <a:pt x="669" y="994"/>
                        <a:pt x="654" y="995"/>
                        <a:pt x="654" y="1004"/>
                      </a:cubicBezTo>
                      <a:cubicBezTo>
                        <a:pt x="654" y="1013"/>
                        <a:pt x="669" y="1014"/>
                        <a:pt x="677" y="1019"/>
                      </a:cubicBezTo>
                      <a:cubicBezTo>
                        <a:pt x="737" y="1053"/>
                        <a:pt x="681" y="1016"/>
                        <a:pt x="729" y="1049"/>
                      </a:cubicBezTo>
                      <a:cubicBezTo>
                        <a:pt x="694" y="1073"/>
                        <a:pt x="716" y="1061"/>
                        <a:pt x="662" y="1079"/>
                      </a:cubicBezTo>
                      <a:cubicBezTo>
                        <a:pt x="654" y="1082"/>
                        <a:pt x="639" y="1087"/>
                        <a:pt x="639" y="1087"/>
                      </a:cubicBezTo>
                      <a:cubicBezTo>
                        <a:pt x="610" y="1188"/>
                        <a:pt x="605" y="1162"/>
                        <a:pt x="482" y="1154"/>
                      </a:cubicBezTo>
                      <a:cubicBezTo>
                        <a:pt x="472" y="1157"/>
                        <a:pt x="461" y="1157"/>
                        <a:pt x="452" y="1162"/>
                      </a:cubicBezTo>
                      <a:cubicBezTo>
                        <a:pt x="436" y="1170"/>
                        <a:pt x="407" y="1192"/>
                        <a:pt x="407" y="1192"/>
                      </a:cubicBezTo>
                      <a:cubicBezTo>
                        <a:pt x="319" y="1189"/>
                        <a:pt x="231" y="1191"/>
                        <a:pt x="144" y="1184"/>
                      </a:cubicBezTo>
                      <a:cubicBezTo>
                        <a:pt x="128" y="1183"/>
                        <a:pt x="99" y="1169"/>
                        <a:pt x="99" y="1169"/>
                      </a:cubicBezTo>
                      <a:cubicBezTo>
                        <a:pt x="109" y="1076"/>
                        <a:pt x="83" y="1101"/>
                        <a:pt x="159" y="1079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0" name="Freeform 619"/>
                <p:cNvSpPr>
                  <a:spLocks/>
                </p:cNvSpPr>
                <p:nvPr/>
              </p:nvSpPr>
              <p:spPr bwMode="auto">
                <a:xfrm>
                  <a:off x="12671" y="12720"/>
                  <a:ext cx="357" cy="150"/>
                </a:xfrm>
                <a:custGeom>
                  <a:avLst/>
                  <a:gdLst>
                    <a:gd name="T0" fmla="*/ 12 w 357"/>
                    <a:gd name="T1" fmla="*/ 150 h 150"/>
                    <a:gd name="T2" fmla="*/ 27 w 357"/>
                    <a:gd name="T3" fmla="*/ 75 h 150"/>
                    <a:gd name="T4" fmla="*/ 87 w 357"/>
                    <a:gd name="T5" fmla="*/ 83 h 150"/>
                    <a:gd name="T6" fmla="*/ 124 w 357"/>
                    <a:gd name="T7" fmla="*/ 98 h 150"/>
                    <a:gd name="T8" fmla="*/ 229 w 357"/>
                    <a:gd name="T9" fmla="*/ 83 h 150"/>
                    <a:gd name="T10" fmla="*/ 282 w 357"/>
                    <a:gd name="T11" fmla="*/ 0 h 150"/>
                    <a:gd name="T12" fmla="*/ 357 w 357"/>
                    <a:gd name="T13" fmla="*/ 38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7" h="150">
                      <a:moveTo>
                        <a:pt x="12" y="150"/>
                      </a:moveTo>
                      <a:cubicBezTo>
                        <a:pt x="0" y="118"/>
                        <a:pt x="9" y="103"/>
                        <a:pt x="27" y="75"/>
                      </a:cubicBezTo>
                      <a:cubicBezTo>
                        <a:pt x="47" y="78"/>
                        <a:pt x="68" y="76"/>
                        <a:pt x="87" y="83"/>
                      </a:cubicBezTo>
                      <a:cubicBezTo>
                        <a:pt x="135" y="102"/>
                        <a:pt x="69" y="116"/>
                        <a:pt x="124" y="98"/>
                      </a:cubicBezTo>
                      <a:cubicBezTo>
                        <a:pt x="167" y="70"/>
                        <a:pt x="171" y="75"/>
                        <a:pt x="229" y="83"/>
                      </a:cubicBezTo>
                      <a:cubicBezTo>
                        <a:pt x="249" y="42"/>
                        <a:pt x="238" y="15"/>
                        <a:pt x="282" y="0"/>
                      </a:cubicBezTo>
                      <a:cubicBezTo>
                        <a:pt x="310" y="4"/>
                        <a:pt x="357" y="0"/>
                        <a:pt x="357" y="38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1" name="Freeform 620"/>
                <p:cNvSpPr>
                  <a:spLocks/>
                </p:cNvSpPr>
                <p:nvPr/>
              </p:nvSpPr>
              <p:spPr bwMode="auto">
                <a:xfrm>
                  <a:off x="12626" y="12037"/>
                  <a:ext cx="207" cy="518"/>
                </a:xfrm>
                <a:custGeom>
                  <a:avLst/>
                  <a:gdLst>
                    <a:gd name="T0" fmla="*/ 42 w 207"/>
                    <a:gd name="T1" fmla="*/ 518 h 518"/>
                    <a:gd name="T2" fmla="*/ 42 w 207"/>
                    <a:gd name="T3" fmla="*/ 383 h 518"/>
                    <a:gd name="T4" fmla="*/ 94 w 207"/>
                    <a:gd name="T5" fmla="*/ 368 h 518"/>
                    <a:gd name="T6" fmla="*/ 117 w 207"/>
                    <a:gd name="T7" fmla="*/ 241 h 518"/>
                    <a:gd name="T8" fmla="*/ 162 w 207"/>
                    <a:gd name="T9" fmla="*/ 113 h 518"/>
                    <a:gd name="T10" fmla="*/ 184 w 207"/>
                    <a:gd name="T11" fmla="*/ 8 h 518"/>
                    <a:gd name="T12" fmla="*/ 207 w 207"/>
                    <a:gd name="T13" fmla="*/ 1 h 5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7" h="518">
                      <a:moveTo>
                        <a:pt x="42" y="518"/>
                      </a:moveTo>
                      <a:cubicBezTo>
                        <a:pt x="17" y="481"/>
                        <a:pt x="0" y="417"/>
                        <a:pt x="42" y="383"/>
                      </a:cubicBezTo>
                      <a:cubicBezTo>
                        <a:pt x="56" y="372"/>
                        <a:pt x="77" y="373"/>
                        <a:pt x="94" y="368"/>
                      </a:cubicBezTo>
                      <a:cubicBezTo>
                        <a:pt x="86" y="318"/>
                        <a:pt x="78" y="278"/>
                        <a:pt x="117" y="241"/>
                      </a:cubicBezTo>
                      <a:cubicBezTo>
                        <a:pt x="128" y="192"/>
                        <a:pt x="100" y="134"/>
                        <a:pt x="162" y="113"/>
                      </a:cubicBezTo>
                      <a:cubicBezTo>
                        <a:pt x="207" y="47"/>
                        <a:pt x="132" y="165"/>
                        <a:pt x="184" y="8"/>
                      </a:cubicBezTo>
                      <a:cubicBezTo>
                        <a:pt x="187" y="0"/>
                        <a:pt x="207" y="1"/>
                        <a:pt x="207" y="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2" name="Freeform 621"/>
                <p:cNvSpPr>
                  <a:spLocks/>
                </p:cNvSpPr>
                <p:nvPr/>
              </p:nvSpPr>
              <p:spPr bwMode="auto">
                <a:xfrm>
                  <a:off x="12798" y="12198"/>
                  <a:ext cx="84" cy="474"/>
                </a:xfrm>
                <a:custGeom>
                  <a:avLst/>
                  <a:gdLst>
                    <a:gd name="T0" fmla="*/ 0 w 84"/>
                    <a:gd name="T1" fmla="*/ 24 h 474"/>
                    <a:gd name="T2" fmla="*/ 60 w 84"/>
                    <a:gd name="T3" fmla="*/ 47 h 474"/>
                    <a:gd name="T4" fmla="*/ 15 w 84"/>
                    <a:gd name="T5" fmla="*/ 114 h 474"/>
                    <a:gd name="T6" fmla="*/ 67 w 84"/>
                    <a:gd name="T7" fmla="*/ 167 h 474"/>
                    <a:gd name="T8" fmla="*/ 60 w 84"/>
                    <a:gd name="T9" fmla="*/ 264 h 474"/>
                    <a:gd name="T10" fmla="*/ 37 w 84"/>
                    <a:gd name="T11" fmla="*/ 279 h 474"/>
                    <a:gd name="T12" fmla="*/ 60 w 84"/>
                    <a:gd name="T13" fmla="*/ 302 h 474"/>
                    <a:gd name="T14" fmla="*/ 7 w 84"/>
                    <a:gd name="T15" fmla="*/ 474 h 4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474">
                      <a:moveTo>
                        <a:pt x="0" y="24"/>
                      </a:moveTo>
                      <a:cubicBezTo>
                        <a:pt x="36" y="0"/>
                        <a:pt x="46" y="8"/>
                        <a:pt x="60" y="47"/>
                      </a:cubicBezTo>
                      <a:cubicBezTo>
                        <a:pt x="47" y="107"/>
                        <a:pt x="45" y="70"/>
                        <a:pt x="15" y="114"/>
                      </a:cubicBezTo>
                      <a:cubicBezTo>
                        <a:pt x="67" y="148"/>
                        <a:pt x="55" y="127"/>
                        <a:pt x="67" y="167"/>
                      </a:cubicBezTo>
                      <a:cubicBezTo>
                        <a:pt x="65" y="199"/>
                        <a:pt x="68" y="233"/>
                        <a:pt x="60" y="264"/>
                      </a:cubicBezTo>
                      <a:cubicBezTo>
                        <a:pt x="58" y="273"/>
                        <a:pt x="37" y="270"/>
                        <a:pt x="37" y="279"/>
                      </a:cubicBezTo>
                      <a:cubicBezTo>
                        <a:pt x="37" y="290"/>
                        <a:pt x="52" y="294"/>
                        <a:pt x="60" y="302"/>
                      </a:cubicBezTo>
                      <a:cubicBezTo>
                        <a:pt x="72" y="355"/>
                        <a:pt x="84" y="474"/>
                        <a:pt x="7" y="474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3" name="Freeform 622"/>
                <p:cNvSpPr>
                  <a:spLocks/>
                </p:cNvSpPr>
                <p:nvPr/>
              </p:nvSpPr>
              <p:spPr bwMode="auto">
                <a:xfrm>
                  <a:off x="12571" y="12597"/>
                  <a:ext cx="140" cy="320"/>
                </a:xfrm>
                <a:custGeom>
                  <a:avLst/>
                  <a:gdLst>
                    <a:gd name="T0" fmla="*/ 140 w 140"/>
                    <a:gd name="T1" fmla="*/ 78 h 320"/>
                    <a:gd name="T2" fmla="*/ 13 w 140"/>
                    <a:gd name="T3" fmla="*/ 48 h 320"/>
                    <a:gd name="T4" fmla="*/ 20 w 140"/>
                    <a:gd name="T5" fmla="*/ 153 h 320"/>
                    <a:gd name="T6" fmla="*/ 65 w 140"/>
                    <a:gd name="T7" fmla="*/ 176 h 320"/>
                    <a:gd name="T8" fmla="*/ 80 w 140"/>
                    <a:gd name="T9" fmla="*/ 288 h 320"/>
                    <a:gd name="T10" fmla="*/ 118 w 140"/>
                    <a:gd name="T11" fmla="*/ 311 h 3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320">
                      <a:moveTo>
                        <a:pt x="140" y="78"/>
                      </a:moveTo>
                      <a:cubicBezTo>
                        <a:pt x="86" y="24"/>
                        <a:pt x="83" y="0"/>
                        <a:pt x="13" y="48"/>
                      </a:cubicBezTo>
                      <a:cubicBezTo>
                        <a:pt x="4" y="74"/>
                        <a:pt x="0" y="133"/>
                        <a:pt x="20" y="153"/>
                      </a:cubicBezTo>
                      <a:cubicBezTo>
                        <a:pt x="32" y="165"/>
                        <a:pt x="51" y="167"/>
                        <a:pt x="65" y="176"/>
                      </a:cubicBezTo>
                      <a:cubicBezTo>
                        <a:pt x="50" y="221"/>
                        <a:pt x="30" y="254"/>
                        <a:pt x="80" y="288"/>
                      </a:cubicBezTo>
                      <a:cubicBezTo>
                        <a:pt x="91" y="320"/>
                        <a:pt x="80" y="311"/>
                        <a:pt x="118" y="311"/>
                      </a:cubicBezTo>
                    </a:path>
                  </a:pathLst>
                </a:custGeom>
                <a:noFill/>
                <a:ln w="95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  <p:sp>
              <p:nvSpPr>
                <p:cNvPr id="124" name="Rectangle 623"/>
                <p:cNvSpPr>
                  <a:spLocks noChangeArrowheads="1"/>
                </p:cNvSpPr>
                <p:nvPr/>
              </p:nvSpPr>
              <p:spPr bwMode="auto">
                <a:xfrm>
                  <a:off x="12768" y="13053"/>
                  <a:ext cx="57" cy="228"/>
                </a:xfrm>
                <a:prstGeom prst="rect">
                  <a:avLst/>
                </a:prstGeom>
                <a:solidFill>
                  <a:srgbClr val="808000"/>
                </a:solidFill>
                <a:ln w="9525">
                  <a:solidFill>
                    <a:srgbClr val="8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400"/>
                </a:p>
              </p:txBody>
            </p:sp>
          </p:grpSp>
        </p:grpSp>
        <p:grpSp>
          <p:nvGrpSpPr>
            <p:cNvPr id="102" name="Group 624"/>
            <p:cNvGrpSpPr>
              <a:grpSpLocks/>
            </p:cNvGrpSpPr>
            <p:nvPr/>
          </p:nvGrpSpPr>
          <p:grpSpPr bwMode="auto">
            <a:xfrm flipH="1">
              <a:off x="14502" y="13388"/>
              <a:ext cx="845" cy="683"/>
              <a:chOff x="17529" y="7447"/>
              <a:chExt cx="1623" cy="691"/>
            </a:xfrm>
          </p:grpSpPr>
          <p:sp>
            <p:nvSpPr>
              <p:cNvPr id="103" name="Rectangle 625"/>
              <p:cNvSpPr>
                <a:spLocks noChangeArrowheads="1"/>
              </p:cNvSpPr>
              <p:nvPr/>
            </p:nvSpPr>
            <p:spPr bwMode="auto">
              <a:xfrm flipH="1">
                <a:off x="17712" y="7632"/>
                <a:ext cx="388" cy="204"/>
              </a:xfrm>
              <a:prstGeom prst="rect">
                <a:avLst/>
              </a:prstGeom>
              <a:solidFill>
                <a:srgbClr val="E5E5E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04" name="Freeform 626"/>
              <p:cNvSpPr>
                <a:spLocks/>
              </p:cNvSpPr>
              <p:nvPr/>
            </p:nvSpPr>
            <p:spPr bwMode="auto">
              <a:xfrm flipH="1">
                <a:off x="17892" y="7632"/>
                <a:ext cx="3" cy="204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203 h 2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0" y="19864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05" name="Freeform 627"/>
              <p:cNvSpPr>
                <a:spLocks/>
              </p:cNvSpPr>
              <p:nvPr/>
            </p:nvSpPr>
            <p:spPr bwMode="auto">
              <a:xfrm flipH="1">
                <a:off x="17531" y="7836"/>
                <a:ext cx="1034" cy="76"/>
              </a:xfrm>
              <a:custGeom>
                <a:avLst/>
                <a:gdLst>
                  <a:gd name="T0" fmla="*/ 311 w 20000"/>
                  <a:gd name="T1" fmla="*/ 0 h 20000"/>
                  <a:gd name="T2" fmla="*/ 1032 w 20000"/>
                  <a:gd name="T3" fmla="*/ 0 h 20000"/>
                  <a:gd name="T4" fmla="*/ 773 w 20000"/>
                  <a:gd name="T5" fmla="*/ 75 h 20000"/>
                  <a:gd name="T6" fmla="*/ 0 w 20000"/>
                  <a:gd name="T7" fmla="*/ 75 h 20000"/>
                  <a:gd name="T8" fmla="*/ 285 w 20000"/>
                  <a:gd name="T9" fmla="*/ 0 h 20000"/>
                  <a:gd name="T10" fmla="*/ 363 w 20000"/>
                  <a:gd name="T11" fmla="*/ 0 h 2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000" h="20000">
                    <a:moveTo>
                      <a:pt x="6013" y="0"/>
                    </a:moveTo>
                    <a:lnTo>
                      <a:pt x="19958" y="0"/>
                    </a:lnTo>
                    <a:lnTo>
                      <a:pt x="14948" y="19636"/>
                    </a:lnTo>
                    <a:lnTo>
                      <a:pt x="0" y="19636"/>
                    </a:lnTo>
                    <a:lnTo>
                      <a:pt x="5511" y="0"/>
                    </a:lnTo>
                    <a:lnTo>
                      <a:pt x="7015" y="0"/>
                    </a:lnTo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06" name="Freeform 628"/>
              <p:cNvSpPr>
                <a:spLocks/>
              </p:cNvSpPr>
              <p:nvPr/>
            </p:nvSpPr>
            <p:spPr bwMode="auto">
              <a:xfrm flipH="1">
                <a:off x="17529" y="7835"/>
                <a:ext cx="262" cy="115"/>
              </a:xfrm>
              <a:custGeom>
                <a:avLst/>
                <a:gdLst>
                  <a:gd name="T0" fmla="*/ 260 w 20000"/>
                  <a:gd name="T1" fmla="*/ 0 h 20000"/>
                  <a:gd name="T2" fmla="*/ 260 w 20000"/>
                  <a:gd name="T3" fmla="*/ 51 h 20000"/>
                  <a:gd name="T4" fmla="*/ 0 w 20000"/>
                  <a:gd name="T5" fmla="*/ 114 h 20000"/>
                  <a:gd name="T6" fmla="*/ 0 w 20000"/>
                  <a:gd name="T7" fmla="*/ 64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9835" y="0"/>
                    </a:moveTo>
                    <a:lnTo>
                      <a:pt x="19835" y="8916"/>
                    </a:lnTo>
                    <a:lnTo>
                      <a:pt x="0" y="19759"/>
                    </a:lnTo>
                    <a:lnTo>
                      <a:pt x="0" y="11084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07" name="Freeform 629"/>
              <p:cNvSpPr>
                <a:spLocks/>
              </p:cNvSpPr>
              <p:nvPr/>
            </p:nvSpPr>
            <p:spPr bwMode="auto">
              <a:xfrm flipH="1">
                <a:off x="17791" y="7912"/>
                <a:ext cx="774" cy="38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37 h 20000"/>
                  <a:gd name="T4" fmla="*/ 772 w 20000"/>
                  <a:gd name="T5" fmla="*/ 37 h 2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0" y="19286"/>
                    </a:lnTo>
                    <a:lnTo>
                      <a:pt x="19944" y="19286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08" name="Freeform 630"/>
              <p:cNvSpPr>
                <a:spLocks/>
              </p:cNvSpPr>
              <p:nvPr/>
            </p:nvSpPr>
            <p:spPr bwMode="auto">
              <a:xfrm flipH="1">
                <a:off x="17635" y="7809"/>
                <a:ext cx="621" cy="40"/>
              </a:xfrm>
              <a:custGeom>
                <a:avLst/>
                <a:gdLst>
                  <a:gd name="T0" fmla="*/ 103 w 20000"/>
                  <a:gd name="T1" fmla="*/ 0 h 20000"/>
                  <a:gd name="T2" fmla="*/ 619 w 20000"/>
                  <a:gd name="T3" fmla="*/ 0 h 20000"/>
                  <a:gd name="T4" fmla="*/ 438 w 20000"/>
                  <a:gd name="T5" fmla="*/ 39 h 20000"/>
                  <a:gd name="T6" fmla="*/ 0 w 20000"/>
                  <a:gd name="T7" fmla="*/ 39 h 20000"/>
                  <a:gd name="T8" fmla="*/ 129 w 20000"/>
                  <a:gd name="T9" fmla="*/ 0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3333" y="0"/>
                    </a:moveTo>
                    <a:lnTo>
                      <a:pt x="19931" y="0"/>
                    </a:lnTo>
                    <a:lnTo>
                      <a:pt x="14097" y="19286"/>
                    </a:lnTo>
                    <a:lnTo>
                      <a:pt x="0" y="19286"/>
                    </a:lnTo>
                    <a:lnTo>
                      <a:pt x="4167" y="0"/>
                    </a:lnTo>
                  </a:path>
                </a:pathLst>
              </a:custGeom>
              <a:solidFill>
                <a:srgbClr val="A6A6A6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09" name="Freeform 631"/>
              <p:cNvSpPr>
                <a:spLocks/>
              </p:cNvSpPr>
              <p:nvPr/>
            </p:nvSpPr>
            <p:spPr bwMode="auto">
              <a:xfrm flipH="1">
                <a:off x="17633" y="7809"/>
                <a:ext cx="183" cy="64"/>
              </a:xfrm>
              <a:custGeom>
                <a:avLst/>
                <a:gdLst>
                  <a:gd name="T0" fmla="*/ 181 w 20000"/>
                  <a:gd name="T1" fmla="*/ 0 h 20000"/>
                  <a:gd name="T2" fmla="*/ 157 w 20000"/>
                  <a:gd name="T3" fmla="*/ 25 h 20000"/>
                  <a:gd name="T4" fmla="*/ 0 w 20000"/>
                  <a:gd name="T5" fmla="*/ 63 h 20000"/>
                  <a:gd name="T6" fmla="*/ 0 w 20000"/>
                  <a:gd name="T7" fmla="*/ 38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19765" y="0"/>
                    </a:moveTo>
                    <a:lnTo>
                      <a:pt x="17176" y="7826"/>
                    </a:lnTo>
                    <a:lnTo>
                      <a:pt x="0" y="19565"/>
                    </a:lnTo>
                    <a:lnTo>
                      <a:pt x="0" y="1173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10" name="Freeform 632"/>
              <p:cNvSpPr>
                <a:spLocks/>
              </p:cNvSpPr>
              <p:nvPr/>
            </p:nvSpPr>
            <p:spPr bwMode="auto">
              <a:xfrm flipH="1">
                <a:off x="17813" y="7849"/>
                <a:ext cx="443" cy="25"/>
              </a:xfrm>
              <a:custGeom>
                <a:avLst/>
                <a:gdLst>
                  <a:gd name="T0" fmla="*/ 441 w 20000"/>
                  <a:gd name="T1" fmla="*/ 24 h 20000"/>
                  <a:gd name="T2" fmla="*/ 0 w 20000"/>
                  <a:gd name="T3" fmla="*/ 24 h 20000"/>
                  <a:gd name="T4" fmla="*/ 0 w 20000"/>
                  <a:gd name="T5" fmla="*/ 0 h 2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000" h="20000">
                    <a:moveTo>
                      <a:pt x="19902" y="18947"/>
                    </a:moveTo>
                    <a:lnTo>
                      <a:pt x="0" y="1894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11" name="Rectangle 633"/>
              <p:cNvSpPr>
                <a:spLocks noChangeArrowheads="1"/>
              </p:cNvSpPr>
              <p:nvPr/>
            </p:nvSpPr>
            <p:spPr bwMode="auto">
              <a:xfrm flipH="1">
                <a:off x="17559" y="7558"/>
                <a:ext cx="620" cy="50"/>
              </a:xfrm>
              <a:prstGeom prst="rect">
                <a:avLst/>
              </a:prstGeom>
              <a:solidFill>
                <a:srgbClr val="CC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12" name="Rectangle 634"/>
              <p:cNvSpPr>
                <a:spLocks noChangeArrowheads="1"/>
              </p:cNvSpPr>
              <p:nvPr/>
            </p:nvSpPr>
            <p:spPr bwMode="auto">
              <a:xfrm flipH="1">
                <a:off x="17999" y="7447"/>
                <a:ext cx="129" cy="78"/>
              </a:xfrm>
              <a:prstGeom prst="rect">
                <a:avLst/>
              </a:prstGeom>
              <a:solidFill>
                <a:srgbClr val="E5E5E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13" name="Rectangle 635"/>
              <p:cNvSpPr>
                <a:spLocks noChangeArrowheads="1"/>
              </p:cNvSpPr>
              <p:nvPr/>
            </p:nvSpPr>
            <p:spPr bwMode="auto">
              <a:xfrm flipH="1">
                <a:off x="17635" y="7480"/>
                <a:ext cx="129" cy="78"/>
              </a:xfrm>
              <a:prstGeom prst="rect">
                <a:avLst/>
              </a:prstGeom>
              <a:solidFill>
                <a:srgbClr val="E5E5E5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14" name="Freeform 636"/>
              <p:cNvSpPr>
                <a:spLocks/>
              </p:cNvSpPr>
              <p:nvPr/>
            </p:nvSpPr>
            <p:spPr bwMode="auto">
              <a:xfrm flipH="1">
                <a:off x="18000" y="7920"/>
                <a:ext cx="1152" cy="218"/>
              </a:xfrm>
              <a:custGeom>
                <a:avLst/>
                <a:gdLst>
                  <a:gd name="T0" fmla="*/ 0 w 20000"/>
                  <a:gd name="T1" fmla="*/ 188 h 20000"/>
                  <a:gd name="T2" fmla="*/ 919 w 20000"/>
                  <a:gd name="T3" fmla="*/ 0 h 20000"/>
                  <a:gd name="T4" fmla="*/ 1150 w 20000"/>
                  <a:gd name="T5" fmla="*/ 0 h 20000"/>
                  <a:gd name="T6" fmla="*/ 748 w 20000"/>
                  <a:gd name="T7" fmla="*/ 217 h 2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17204"/>
                    </a:moveTo>
                    <a:lnTo>
                      <a:pt x="15961" y="0"/>
                    </a:lnTo>
                    <a:lnTo>
                      <a:pt x="19972" y="0"/>
                    </a:lnTo>
                    <a:lnTo>
                      <a:pt x="12981" y="19939"/>
                    </a:lnTo>
                  </a:path>
                </a:pathLst>
              </a:custGeom>
              <a:solidFill>
                <a:srgbClr val="E5E5E5"/>
              </a:solidFill>
              <a:ln w="9525" cap="flat">
                <a:solidFill>
                  <a:srgbClr val="000000"/>
                </a:solidFill>
                <a:prstDash val="solid"/>
                <a:round/>
                <a:headEnd type="none" w="sm" len="lg"/>
                <a:tailEnd type="none" w="sm" len="lg"/>
              </a:ln>
              <a:effectLst/>
            </p:spPr>
            <p:txBody>
              <a:bodyPr/>
              <a:lstStyle/>
              <a:p>
                <a:endParaRPr lang="ru-RU" sz="2400"/>
              </a:p>
            </p:txBody>
          </p:sp>
        </p:grpSp>
      </p:grpSp>
      <p:pic>
        <p:nvPicPr>
          <p:cNvPr id="233" name="Рисунок 232"/>
          <p:cNvPicPr>
            <a:picLocks noChangeAspect="1"/>
          </p:cNvPicPr>
          <p:nvPr/>
        </p:nvPicPr>
        <p:blipFill rotWithShape="1">
          <a:blip r:embed="rId5"/>
          <a:srcRect l="34251" t="36000" r="27556" b="19200"/>
          <a:stretch/>
        </p:blipFill>
        <p:spPr>
          <a:xfrm>
            <a:off x="10207981" y="5659845"/>
            <a:ext cx="1072596" cy="707692"/>
          </a:xfrm>
          <a:prstGeom prst="rect">
            <a:avLst/>
          </a:prstGeom>
        </p:spPr>
      </p:pic>
      <p:sp>
        <p:nvSpPr>
          <p:cNvPr id="234" name="Freeform 39"/>
          <p:cNvSpPr>
            <a:spLocks/>
          </p:cNvSpPr>
          <p:nvPr/>
        </p:nvSpPr>
        <p:spPr bwMode="auto">
          <a:xfrm flipV="1">
            <a:off x="10489221" y="5053317"/>
            <a:ext cx="887367" cy="350400"/>
          </a:xfrm>
          <a:custGeom>
            <a:avLst/>
            <a:gdLst>
              <a:gd name="T0" fmla="*/ 0 w 391"/>
              <a:gd name="T1" fmla="*/ 0 h 136"/>
              <a:gd name="T2" fmla="*/ 0 w 391"/>
              <a:gd name="T3" fmla="*/ 136 h 136"/>
              <a:gd name="T4" fmla="*/ 254 w 391"/>
              <a:gd name="T5" fmla="*/ 136 h 136"/>
              <a:gd name="T6" fmla="*/ 318 w 391"/>
              <a:gd name="T7" fmla="*/ 0 h 136"/>
              <a:gd name="T8" fmla="*/ 0 w 391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1" h="136">
                <a:moveTo>
                  <a:pt x="0" y="0"/>
                </a:moveTo>
                <a:lnTo>
                  <a:pt x="0" y="136"/>
                </a:lnTo>
                <a:lnTo>
                  <a:pt x="312" y="136"/>
                </a:lnTo>
                <a:lnTo>
                  <a:pt x="391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 sz="2400"/>
          </a:p>
        </p:txBody>
      </p:sp>
      <p:cxnSp>
        <p:nvCxnSpPr>
          <p:cNvPr id="235" name="Прямая соединительная линия 234"/>
          <p:cNvCxnSpPr/>
          <p:nvPr/>
        </p:nvCxnSpPr>
        <p:spPr bwMode="auto">
          <a:xfrm>
            <a:off x="10489220" y="5058257"/>
            <a:ext cx="0" cy="82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6" name="Text Box 40"/>
          <p:cNvSpPr txBox="1">
            <a:spLocks noChangeArrowheads="1"/>
          </p:cNvSpPr>
          <p:nvPr/>
        </p:nvSpPr>
        <p:spPr bwMode="auto">
          <a:xfrm>
            <a:off x="10489219" y="5043860"/>
            <a:ext cx="752732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01" tIns="60951" rIns="121901" bIns="60951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ЦОМР</a:t>
            </a:r>
          </a:p>
        </p:txBody>
      </p:sp>
      <p:sp>
        <p:nvSpPr>
          <p:cNvPr id="237" name="Скругленный прямоугольник 236"/>
          <p:cNvSpPr/>
          <p:nvPr/>
        </p:nvSpPr>
        <p:spPr bwMode="auto">
          <a:xfrm>
            <a:off x="9128831" y="5379971"/>
            <a:ext cx="992908" cy="418184"/>
          </a:xfrm>
          <a:prstGeom prst="roundRect">
            <a:avLst/>
          </a:prstGeom>
          <a:solidFill>
            <a:srgbClr val="FFD9D9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dirty="0">
                <a:latin typeface="Arial Narrow" panose="020B0606020202030204" pitchFamily="34" charset="0"/>
              </a:rPr>
              <a:t>ЗН ЦОМР</a:t>
            </a:r>
          </a:p>
        </p:txBody>
      </p:sp>
      <p:cxnSp>
        <p:nvCxnSpPr>
          <p:cNvPr id="238" name="Прямая со стрелкой 237"/>
          <p:cNvCxnSpPr>
            <a:stCxn id="93" idx="1"/>
            <a:endCxn id="88" idx="3"/>
          </p:cNvCxnSpPr>
          <p:nvPr/>
        </p:nvCxnSpPr>
        <p:spPr bwMode="auto">
          <a:xfrm flipH="1">
            <a:off x="8163948" y="2573299"/>
            <a:ext cx="956617" cy="89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9" name="Прямая со стрелкой 238"/>
          <p:cNvCxnSpPr>
            <a:stCxn id="94" idx="1"/>
            <a:endCxn id="89" idx="3"/>
          </p:cNvCxnSpPr>
          <p:nvPr/>
        </p:nvCxnSpPr>
        <p:spPr bwMode="auto">
          <a:xfrm flipH="1">
            <a:off x="8598567" y="3049435"/>
            <a:ext cx="515311" cy="303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0" name="Прямая со стрелкой 239"/>
          <p:cNvCxnSpPr>
            <a:endCxn id="90" idx="3"/>
          </p:cNvCxnSpPr>
          <p:nvPr/>
        </p:nvCxnSpPr>
        <p:spPr bwMode="auto">
          <a:xfrm flipH="1">
            <a:off x="8812897" y="3552832"/>
            <a:ext cx="310612" cy="4950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1" name="Прямая со стрелкой 240"/>
          <p:cNvCxnSpPr>
            <a:endCxn id="91" idx="3"/>
          </p:cNvCxnSpPr>
          <p:nvPr/>
        </p:nvCxnSpPr>
        <p:spPr bwMode="auto">
          <a:xfrm flipH="1">
            <a:off x="8598567" y="4095961"/>
            <a:ext cx="513255" cy="6473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2" name="Прямая со стрелкой 241"/>
          <p:cNvCxnSpPr>
            <a:stCxn id="237" idx="1"/>
            <a:endCxn id="92" idx="3"/>
          </p:cNvCxnSpPr>
          <p:nvPr/>
        </p:nvCxnSpPr>
        <p:spPr bwMode="auto">
          <a:xfrm flipH="1" flipV="1">
            <a:off x="8163947" y="5453363"/>
            <a:ext cx="964884" cy="135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3" name="AutoShape 17"/>
          <p:cNvSpPr>
            <a:spLocks noChangeArrowheads="1"/>
          </p:cNvSpPr>
          <p:nvPr/>
        </p:nvSpPr>
        <p:spPr bwMode="auto">
          <a:xfrm>
            <a:off x="6365522" y="3906569"/>
            <a:ext cx="756452" cy="3504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3000">
                <a:srgbClr val="FF7C80"/>
              </a:gs>
            </a:gsLst>
            <a:lin ang="5400000" scaled="1"/>
          </a:gradFill>
          <a:ln w="1270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1219170" fontAlgn="b">
              <a:buClr>
                <a:srgbClr val="0000FF"/>
              </a:buClr>
              <a:tabLst>
                <a:tab pos="0" algn="l"/>
                <a:tab pos="1896486" algn="l"/>
                <a:tab pos="2848962" algn="l"/>
                <a:tab pos="3799322" algn="l"/>
                <a:tab pos="4749681" algn="l"/>
                <a:tab pos="5700041" algn="l"/>
                <a:tab pos="6650400" algn="l"/>
                <a:tab pos="7602877" algn="l"/>
                <a:tab pos="8553237" algn="l"/>
                <a:tab pos="9503596" algn="l"/>
                <a:tab pos="10453956" algn="l"/>
                <a:tab pos="11404315" algn="l"/>
                <a:tab pos="12356791" algn="l"/>
                <a:tab pos="13307151" algn="l"/>
                <a:tab pos="14257510" algn="l"/>
                <a:tab pos="15207870" algn="l"/>
                <a:tab pos="16158229" algn="l"/>
                <a:tab pos="17110706" algn="l"/>
                <a:tab pos="18061066" algn="l"/>
                <a:tab pos="19011425" algn="l"/>
              </a:tabLst>
            </a:pPr>
            <a:r>
              <a:rPr lang="ru-RU" altLang="ru-RU" sz="1600" b="1" spc="-1" dirty="0" smtClean="0"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</a:rPr>
              <a:t>омсбр</a:t>
            </a:r>
            <a:endParaRPr lang="ru-RU" altLang="ru-RU" sz="1600" b="1" spc="-1" dirty="0">
              <a:uFill>
                <a:solidFill>
                  <a:srgbClr val="FFFFFF"/>
                </a:solidFill>
              </a:uFill>
              <a:latin typeface="Arial Narrow" panose="020B0606020202030204" pitchFamily="34" charset="0"/>
            </a:endParaRPr>
          </a:p>
        </p:txBody>
      </p:sp>
      <p:cxnSp>
        <p:nvCxnSpPr>
          <p:cNvPr id="244" name="Прямая соединительная линия 243"/>
          <p:cNvCxnSpPr>
            <a:stCxn id="243" idx="0"/>
          </p:cNvCxnSpPr>
          <p:nvPr/>
        </p:nvCxnSpPr>
        <p:spPr bwMode="auto">
          <a:xfrm>
            <a:off x="6365521" y="3906570"/>
            <a:ext cx="0" cy="82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Прямая соединительная линия 244"/>
          <p:cNvCxnSpPr/>
          <p:nvPr/>
        </p:nvCxnSpPr>
        <p:spPr bwMode="auto">
          <a:xfrm flipH="1">
            <a:off x="6852163" y="3906570"/>
            <a:ext cx="269811" cy="1395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Прямая соединительная линия 245"/>
          <p:cNvCxnSpPr/>
          <p:nvPr/>
        </p:nvCxnSpPr>
        <p:spPr bwMode="auto">
          <a:xfrm flipH="1">
            <a:off x="6365523" y="4146551"/>
            <a:ext cx="260703" cy="1075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7" name="Равнобедренный треугольник 246"/>
          <p:cNvSpPr/>
          <p:nvPr/>
        </p:nvSpPr>
        <p:spPr bwMode="auto">
          <a:xfrm rot="5400000">
            <a:off x="1301237" y="3304445"/>
            <a:ext cx="367527" cy="589499"/>
          </a:xfrm>
          <a:prstGeom prst="triangle">
            <a:avLst/>
          </a:prstGeom>
          <a:gradFill>
            <a:gsLst>
              <a:gs pos="0">
                <a:schemeClr val="bg1"/>
              </a:gs>
              <a:gs pos="93000">
                <a:srgbClr val="FF7C80"/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1219170" fontAlgn="b">
              <a:buClr>
                <a:srgbClr val="0000FF"/>
              </a:buClr>
              <a:tabLst>
                <a:tab pos="0" algn="l"/>
                <a:tab pos="1896486" algn="l"/>
                <a:tab pos="2848962" algn="l"/>
                <a:tab pos="3799322" algn="l"/>
                <a:tab pos="4749681" algn="l"/>
                <a:tab pos="5700041" algn="l"/>
                <a:tab pos="6650400" algn="l"/>
                <a:tab pos="7602877" algn="l"/>
                <a:tab pos="8553237" algn="l"/>
                <a:tab pos="9503596" algn="l"/>
                <a:tab pos="10453956" algn="l"/>
                <a:tab pos="11404315" algn="l"/>
                <a:tab pos="12356791" algn="l"/>
                <a:tab pos="13307151" algn="l"/>
                <a:tab pos="14257510" algn="l"/>
                <a:tab pos="15207870" algn="l"/>
                <a:tab pos="16158229" algn="l"/>
                <a:tab pos="17110706" algn="l"/>
                <a:tab pos="18061066" algn="l"/>
                <a:tab pos="19011425" algn="l"/>
              </a:tabLst>
            </a:pPr>
            <a:endParaRPr lang="ru-RU" sz="1600" b="1"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248" name="Прямая соединительная линия 247"/>
          <p:cNvCxnSpPr/>
          <p:nvPr/>
        </p:nvCxnSpPr>
        <p:spPr bwMode="auto">
          <a:xfrm>
            <a:off x="1190249" y="3415432"/>
            <a:ext cx="0" cy="8261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Text Box 40"/>
          <p:cNvSpPr txBox="1">
            <a:spLocks noChangeArrowheads="1"/>
          </p:cNvSpPr>
          <p:nvPr/>
        </p:nvSpPr>
        <p:spPr bwMode="auto">
          <a:xfrm>
            <a:off x="1072543" y="3441702"/>
            <a:ext cx="653346" cy="2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01" tIns="60951" rIns="121901" bIns="60951">
            <a:spAutoFit/>
          </a:bodyPr>
          <a:lstStyle/>
          <a:p>
            <a:r>
              <a:rPr lang="ru-RU" sz="1067" b="1" dirty="0">
                <a:latin typeface="Arial Narrow" panose="020B0606020202030204" pitchFamily="34" charset="0"/>
              </a:rPr>
              <a:t>ВК (</a:t>
            </a:r>
            <a:r>
              <a:rPr lang="ru-RU" sz="1067" b="1" dirty="0" err="1">
                <a:latin typeface="Arial Narrow" panose="020B0606020202030204" pitchFamily="34" charset="0"/>
              </a:rPr>
              <a:t>мо</a:t>
            </a:r>
            <a:r>
              <a:rPr lang="ru-RU" sz="1067" b="1" dirty="0">
                <a:latin typeface="Arial Narrow" panose="020B0606020202030204" pitchFamily="34" charset="0"/>
              </a:rPr>
              <a:t>)</a:t>
            </a:r>
          </a:p>
        </p:txBody>
      </p:sp>
      <p:grpSp>
        <p:nvGrpSpPr>
          <p:cNvPr id="250" name="Группа 429"/>
          <p:cNvGrpSpPr>
            <a:grpSpLocks/>
          </p:cNvGrpSpPr>
          <p:nvPr/>
        </p:nvGrpSpPr>
        <p:grpSpPr bwMode="auto">
          <a:xfrm>
            <a:off x="623392" y="4104687"/>
            <a:ext cx="1160709" cy="371000"/>
            <a:chOff x="3962401" y="4953000"/>
            <a:chExt cx="1905000" cy="603967"/>
          </a:xfrm>
        </p:grpSpPr>
        <p:pic>
          <p:nvPicPr>
            <p:cNvPr id="25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1" y="4953000"/>
              <a:ext cx="1905000" cy="60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Прямоугольник 251"/>
            <p:cNvSpPr/>
            <p:nvPr/>
          </p:nvSpPr>
          <p:spPr>
            <a:xfrm>
              <a:off x="4068836" y="5074167"/>
              <a:ext cx="122670" cy="3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53" name="Прямоугольник 252"/>
            <p:cNvSpPr/>
            <p:nvPr/>
          </p:nvSpPr>
          <p:spPr>
            <a:xfrm>
              <a:off x="4222174" y="5074167"/>
              <a:ext cx="120867" cy="3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54" name="Прямоугольник 253"/>
            <p:cNvSpPr/>
            <p:nvPr/>
          </p:nvSpPr>
          <p:spPr>
            <a:xfrm>
              <a:off x="4380924" y="5074167"/>
              <a:ext cx="122670" cy="3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55" name="Прямоугольник 254"/>
            <p:cNvSpPr/>
            <p:nvPr/>
          </p:nvSpPr>
          <p:spPr>
            <a:xfrm>
              <a:off x="4541478" y="5074167"/>
              <a:ext cx="122670" cy="3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56" name="Прямоугольник 255"/>
            <p:cNvSpPr/>
            <p:nvPr/>
          </p:nvSpPr>
          <p:spPr>
            <a:xfrm>
              <a:off x="4698424" y="5072302"/>
              <a:ext cx="312089" cy="1230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57" name="Прямоугольник 256"/>
            <p:cNvSpPr/>
            <p:nvPr/>
          </p:nvSpPr>
          <p:spPr>
            <a:xfrm>
              <a:off x="5066435" y="5074167"/>
              <a:ext cx="122670" cy="3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58" name="Прямоугольник 257"/>
            <p:cNvSpPr/>
            <p:nvPr/>
          </p:nvSpPr>
          <p:spPr>
            <a:xfrm>
              <a:off x="5219774" y="5074167"/>
              <a:ext cx="122670" cy="3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5380327" y="5074167"/>
              <a:ext cx="120867" cy="3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60" name="Прямоугольник 259"/>
            <p:cNvSpPr/>
            <p:nvPr/>
          </p:nvSpPr>
          <p:spPr>
            <a:xfrm>
              <a:off x="5539077" y="5074167"/>
              <a:ext cx="122670" cy="3355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261" name="Прямоугольник 260"/>
            <p:cNvSpPr/>
            <p:nvPr/>
          </p:nvSpPr>
          <p:spPr>
            <a:xfrm>
              <a:off x="4770583" y="5227023"/>
              <a:ext cx="198438" cy="2982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grpSp>
        <p:nvGrpSpPr>
          <p:cNvPr id="262" name="Группа 261"/>
          <p:cNvGrpSpPr/>
          <p:nvPr/>
        </p:nvGrpSpPr>
        <p:grpSpPr>
          <a:xfrm>
            <a:off x="1529830" y="4593505"/>
            <a:ext cx="1641588" cy="998505"/>
            <a:chOff x="3299507" y="4469139"/>
            <a:chExt cx="1231191" cy="748879"/>
          </a:xfrm>
        </p:grpSpPr>
        <p:pic>
          <p:nvPicPr>
            <p:cNvPr id="263" name="Picture 64" descr="Рисунок3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507" y="4472314"/>
              <a:ext cx="280209" cy="64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4" name="Picture 64" descr="Рисунок3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523" y="4472314"/>
              <a:ext cx="295087" cy="67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5" name="Picture 64" descr="Рисунок3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627" y="4469139"/>
              <a:ext cx="305007" cy="68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" name="Picture 64" descr="Рисунок3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618" y="4469139"/>
              <a:ext cx="312447" cy="70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" name="Picture 64" descr="Рисунок3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830" y="4469139"/>
              <a:ext cx="324844" cy="7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" name="Picture 64" descr="Рисунок3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414" y="4469139"/>
              <a:ext cx="332284" cy="74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9" name="Text Box 40"/>
          <p:cNvSpPr txBox="1">
            <a:spLocks noChangeArrowheads="1"/>
          </p:cNvSpPr>
          <p:nvPr/>
        </p:nvSpPr>
        <p:spPr bwMode="auto">
          <a:xfrm>
            <a:off x="898269" y="1982504"/>
            <a:ext cx="371217" cy="3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01" tIns="60951" rIns="121901" bIns="60951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м</a:t>
            </a:r>
          </a:p>
        </p:txBody>
      </p:sp>
      <p:cxnSp>
        <p:nvCxnSpPr>
          <p:cNvPr id="270" name="Прямая со стрелкой 269"/>
          <p:cNvCxnSpPr>
            <a:stCxn id="69" idx="3"/>
            <a:endCxn id="85" idx="1"/>
          </p:cNvCxnSpPr>
          <p:nvPr/>
        </p:nvCxnSpPr>
        <p:spPr bwMode="auto">
          <a:xfrm flipV="1">
            <a:off x="3226487" y="4040310"/>
            <a:ext cx="1316941" cy="1001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1" name="Прямая со стрелкой 270"/>
          <p:cNvCxnSpPr>
            <a:stCxn id="69" idx="3"/>
            <a:endCxn id="86" idx="1"/>
          </p:cNvCxnSpPr>
          <p:nvPr/>
        </p:nvCxnSpPr>
        <p:spPr bwMode="auto">
          <a:xfrm flipV="1">
            <a:off x="3226487" y="4732731"/>
            <a:ext cx="1551016" cy="308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2" name="Рисунок 271"/>
          <p:cNvPicPr>
            <a:picLocks noChangeAspect="1"/>
          </p:cNvPicPr>
          <p:nvPr/>
        </p:nvPicPr>
        <p:blipFill rotWithShape="1">
          <a:blip r:embed="rId8"/>
          <a:srcRect l="9052" t="50914" r="72598" b="20601"/>
          <a:stretch/>
        </p:blipFill>
        <p:spPr>
          <a:xfrm>
            <a:off x="3009607" y="5623653"/>
            <a:ext cx="1099767" cy="960228"/>
          </a:xfrm>
          <a:prstGeom prst="rect">
            <a:avLst/>
          </a:prstGeom>
        </p:spPr>
      </p:pic>
      <p:pic>
        <p:nvPicPr>
          <p:cNvPr id="273" name="Рисунок 272"/>
          <p:cNvPicPr>
            <a:picLocks noChangeAspect="1"/>
          </p:cNvPicPr>
          <p:nvPr/>
        </p:nvPicPr>
        <p:blipFill rotWithShape="1">
          <a:blip r:embed="rId8"/>
          <a:srcRect l="35563" t="50700" r="45537" b="20601"/>
          <a:stretch/>
        </p:blipFill>
        <p:spPr>
          <a:xfrm>
            <a:off x="4103162" y="5623058"/>
            <a:ext cx="1128743" cy="964135"/>
          </a:xfrm>
          <a:prstGeom prst="rect">
            <a:avLst/>
          </a:prstGeom>
        </p:spPr>
      </p:pic>
      <p:sp>
        <p:nvSpPr>
          <p:cNvPr id="274" name="Скругленный прямоугольник 273"/>
          <p:cNvSpPr/>
          <p:nvPr/>
        </p:nvSpPr>
        <p:spPr bwMode="auto">
          <a:xfrm>
            <a:off x="5272673" y="5138702"/>
            <a:ext cx="1679849" cy="7800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000" tIns="0" rIns="4800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333" dirty="0">
                <a:latin typeface="Arial Narrow" panose="020B0606020202030204" pitchFamily="34" charset="0"/>
              </a:rPr>
              <a:t>Выдача материально ответственным лицам подразделений</a:t>
            </a:r>
          </a:p>
        </p:txBody>
      </p:sp>
      <p:cxnSp>
        <p:nvCxnSpPr>
          <p:cNvPr id="275" name="Прямая со стрелкой 274"/>
          <p:cNvCxnSpPr/>
          <p:nvPr/>
        </p:nvCxnSpPr>
        <p:spPr bwMode="auto">
          <a:xfrm flipH="1" flipV="1">
            <a:off x="6952521" y="5821417"/>
            <a:ext cx="2410288" cy="3478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6" name="Прямая со стрелкой 275"/>
          <p:cNvCxnSpPr>
            <a:endCxn id="274" idx="2"/>
          </p:cNvCxnSpPr>
          <p:nvPr/>
        </p:nvCxnSpPr>
        <p:spPr bwMode="auto">
          <a:xfrm flipV="1">
            <a:off x="5231904" y="5918760"/>
            <a:ext cx="880693" cy="4487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7" name="Прямая со стрелкой 276"/>
          <p:cNvCxnSpPr>
            <a:endCxn id="274" idx="1"/>
          </p:cNvCxnSpPr>
          <p:nvPr/>
        </p:nvCxnSpPr>
        <p:spPr bwMode="auto">
          <a:xfrm flipV="1">
            <a:off x="3695733" y="5528731"/>
            <a:ext cx="1576939" cy="695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398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28216" y="33193"/>
            <a:ext cx="12192000" cy="6825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8110728" y="1324856"/>
            <a:ext cx="3758184" cy="1692662"/>
          </a:xfrm>
          <a:prstGeom prst="roundRect">
            <a:avLst>
              <a:gd name="adj" fmla="val 2017"/>
            </a:avLst>
          </a:prstGeom>
          <a:solidFill>
            <a:srgbClr val="FFC000">
              <a:alpha val="99000"/>
            </a:srgbClr>
          </a:solidFill>
          <a:ln w="41275" cap="flat" cmpd="sng" algn="ctr">
            <a:solidFill>
              <a:srgbClr val="FF0000"/>
            </a:solidFill>
            <a:prstDash val="solid"/>
          </a:ln>
          <a:effectLst/>
        </p:spPr>
        <p:txBody>
          <a:bodyPr anchor="t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latin typeface="Arial"/>
              </a:rPr>
              <a:t>РЕЗЕРВИСТЫ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grpSp>
        <p:nvGrpSpPr>
          <p:cNvPr id="3" name="Группа 58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4" name="Группа 59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1199543" y="9526"/>
              <a:ext cx="9754150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1037337">
                <a:defRPr/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Подготовка в запасе мобилизационных людских ресурсов</a:t>
              </a:r>
            </a:p>
            <a:p>
              <a:pPr algn="ctr" defTabSz="1037337">
                <a:defRPr/>
              </a:pPr>
              <a:r>
                <a:rPr lang="ru-RU" sz="20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(приказ МО РФ 2015 г. №185)</a:t>
              </a:r>
              <a:endPara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63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fld id="{2F64DE77-A5EA-4491-8BD5-9309FE635802}" type="slidenum">
                <a:rPr lang="ru-RU" kern="0" cap="none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pPr algn="ctr" defTabSz="963823">
                  <a:lnSpc>
                    <a:spcPct val="80000"/>
                  </a:lnSpc>
                  <a:defRPr/>
                </a:pPr>
                <a:t>2</a:t>
              </a:fld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cxnSp>
        <p:nvCxnSpPr>
          <p:cNvPr id="155" name="Прямая соединительная линия 154"/>
          <p:cNvCxnSpPr/>
          <p:nvPr/>
        </p:nvCxnSpPr>
        <p:spPr>
          <a:xfrm>
            <a:off x="-9402" y="743812"/>
            <a:ext cx="12198914" cy="15869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251309" y="940778"/>
            <a:ext cx="11768669" cy="5086482"/>
            <a:chOff x="1766763" y="1433496"/>
            <a:chExt cx="8686800" cy="4751387"/>
          </a:xfrm>
        </p:grpSpPr>
        <p:sp>
          <p:nvSpPr>
            <p:cNvPr id="72" name="Прямоуг. 5"/>
            <p:cNvSpPr>
              <a:spLocks noChangeArrowheads="1"/>
            </p:cNvSpPr>
            <p:nvPr/>
          </p:nvSpPr>
          <p:spPr bwMode="auto">
            <a:xfrm>
              <a:off x="1766763" y="3521058"/>
              <a:ext cx="8686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190500" lvl="1" indent="285750" algn="just" defTabSz="762000"/>
              <a:endParaRPr lang="ru-RU" b="1">
                <a:latin typeface="Times New Roman" pitchFamily="18" charset="0"/>
              </a:endParaRPr>
            </a:p>
          </p:txBody>
        </p:sp>
        <p:sp>
          <p:nvSpPr>
            <p:cNvPr id="73" name="Поле 12"/>
            <p:cNvSpPr txBox="1">
              <a:spLocks noChangeArrowheads="1"/>
            </p:cNvSpPr>
            <p:nvPr/>
          </p:nvSpPr>
          <p:spPr bwMode="auto">
            <a:xfrm>
              <a:off x="1788989" y="1792271"/>
              <a:ext cx="8569325" cy="1512887"/>
            </a:xfrm>
            <a:prstGeom prst="rect">
              <a:avLst/>
            </a:prstGeom>
            <a:gradFill rotWithShape="1">
              <a:gsLst>
                <a:gs pos="0">
                  <a:srgbClr val="FFCC99">
                    <a:alpha val="64000"/>
                  </a:srgbClr>
                </a:gs>
                <a:gs pos="100000">
                  <a:srgbClr val="FFFFFF">
                    <a:alpha val="39998"/>
                  </a:srgbClr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ru-RU" sz="1400" b="1" dirty="0"/>
                <a:t>Учебные сборы приписного состава </a:t>
              </a:r>
            </a:p>
          </p:txBody>
        </p:sp>
        <p:sp>
          <p:nvSpPr>
            <p:cNvPr id="74" name="Поле 13"/>
            <p:cNvSpPr txBox="1">
              <a:spLocks noChangeArrowheads="1"/>
            </p:cNvSpPr>
            <p:nvPr/>
          </p:nvSpPr>
          <p:spPr bwMode="auto">
            <a:xfrm>
              <a:off x="4670301" y="2081196"/>
              <a:ext cx="2771775" cy="1150937"/>
            </a:xfrm>
            <a:prstGeom prst="rect">
              <a:avLst/>
            </a:prstGeom>
            <a:gradFill rotWithShape="1">
              <a:gsLst>
                <a:gs pos="0">
                  <a:srgbClr val="FF9966">
                    <a:alpha val="39998"/>
                  </a:srgbClr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36000" rIns="0" bIns="36000" anchor="ctr"/>
            <a:lstStyle/>
            <a:p>
              <a:pPr algn="ctr"/>
              <a:r>
                <a:rPr lang="ru-RU" sz="1100">
                  <a:latin typeface="Times New Roman" pitchFamily="18" charset="0"/>
                </a:rPr>
                <a:t>   </a:t>
              </a:r>
              <a:r>
                <a:rPr lang="ru-RU" sz="1100"/>
                <a:t>Подготовка в составе </a:t>
              </a:r>
              <a:r>
                <a:rPr lang="ru-RU" sz="1100" b="1">
                  <a:solidFill>
                    <a:srgbClr val="FF0000"/>
                  </a:solidFill>
                </a:rPr>
                <a:t>формируемых воинских частей (подразделений)</a:t>
              </a:r>
              <a:r>
                <a:rPr lang="ru-RU" sz="1100" b="1"/>
                <a:t> </a:t>
              </a:r>
              <a:r>
                <a:rPr lang="ru-RU" sz="1100"/>
                <a:t>на штатных воинских должностях осуществляется силами и средствами воинских частей – формирователей</a:t>
              </a:r>
            </a:p>
          </p:txBody>
        </p:sp>
        <p:sp>
          <p:nvSpPr>
            <p:cNvPr id="75" name="Поле 16"/>
            <p:cNvSpPr txBox="1">
              <a:spLocks noChangeArrowheads="1"/>
            </p:cNvSpPr>
            <p:nvPr/>
          </p:nvSpPr>
          <p:spPr bwMode="auto">
            <a:xfrm>
              <a:off x="1788989" y="4816458"/>
              <a:ext cx="8569325" cy="1368425"/>
            </a:xfrm>
            <a:prstGeom prst="rect">
              <a:avLst/>
            </a:prstGeom>
            <a:gradFill rotWithShape="1">
              <a:gsLst>
                <a:gs pos="0">
                  <a:srgbClr val="FFFF99">
                    <a:alpha val="48000"/>
                  </a:srgbClr>
                </a:gs>
                <a:gs pos="100000">
                  <a:srgbClr val="FFFFFF">
                    <a:alpha val="43999"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Ctr="1"/>
            <a:lstStyle/>
            <a:p>
              <a:pPr algn="ctr"/>
              <a:r>
                <a:rPr lang="ru-RU" sz="1400" b="1"/>
                <a:t>Учебные сборы по обслуживанию материальных средств «НЗ»</a:t>
              </a:r>
              <a:endParaRPr lang="ru-RU" sz="1400"/>
            </a:p>
          </p:txBody>
        </p:sp>
        <p:sp>
          <p:nvSpPr>
            <p:cNvPr id="76" name="Поле 28"/>
            <p:cNvSpPr txBox="1">
              <a:spLocks noChangeArrowheads="1"/>
            </p:cNvSpPr>
            <p:nvPr/>
          </p:nvSpPr>
          <p:spPr bwMode="auto">
            <a:xfrm>
              <a:off x="1860426" y="2081196"/>
              <a:ext cx="2665413" cy="1150937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 eaLnBrk="1" hangingPunct="1"/>
              <a:r>
                <a:rPr lang="ru-RU" sz="1200" dirty="0">
                  <a:latin typeface="Times New Roman" pitchFamily="18" charset="0"/>
                </a:rPr>
                <a:t>    </a:t>
              </a:r>
              <a:r>
                <a:rPr lang="ru-RU" sz="1100" dirty="0"/>
                <a:t>Подготовка на штатных воинских должностях в </a:t>
              </a:r>
              <a:r>
                <a:rPr lang="ru-RU" sz="1100" b="1" dirty="0">
                  <a:solidFill>
                    <a:srgbClr val="FF0000"/>
                  </a:solidFill>
                </a:rPr>
                <a:t>воинских частях постоянной </a:t>
              </a:r>
              <a:r>
                <a:rPr lang="ru-RU" sz="1100" b="1" dirty="0" smtClean="0">
                  <a:solidFill>
                    <a:srgbClr val="FF0000"/>
                  </a:solidFill>
                </a:rPr>
                <a:t>готовности</a:t>
              </a:r>
              <a:endParaRPr lang="ru-RU" sz="1100" dirty="0">
                <a:solidFill>
                  <a:srgbClr val="FF0000"/>
                </a:solidFill>
              </a:endParaRPr>
            </a:p>
          </p:txBody>
        </p:sp>
        <p:sp>
          <p:nvSpPr>
            <p:cNvPr id="77" name="Поле 46"/>
            <p:cNvSpPr txBox="1">
              <a:spLocks noChangeArrowheads="1"/>
            </p:cNvSpPr>
            <p:nvPr/>
          </p:nvSpPr>
          <p:spPr bwMode="auto">
            <a:xfrm>
              <a:off x="7621464" y="2081195"/>
              <a:ext cx="2663825" cy="64770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 dirty="0"/>
                <a:t>Учебные сборы</a:t>
              </a:r>
              <a:r>
                <a:rPr lang="ru-RU" sz="1200" dirty="0"/>
                <a:t> </a:t>
              </a:r>
              <a:r>
                <a:rPr lang="ru-RU" sz="1100" dirty="0"/>
                <a:t>с резервистами</a:t>
              </a:r>
              <a:r>
                <a:rPr lang="ru-RU" sz="1100" i="1" dirty="0"/>
                <a:t> </a:t>
              </a:r>
              <a:r>
                <a:rPr lang="ru-RU" sz="1100" dirty="0"/>
                <a:t>на штатных воинских должностях </a:t>
              </a:r>
              <a:r>
                <a:rPr lang="ru-RU" sz="1100" b="1" dirty="0">
                  <a:solidFill>
                    <a:srgbClr val="FF0000"/>
                  </a:solidFill>
                </a:rPr>
                <a:t>(ежегодно до 30 суток)</a:t>
              </a:r>
            </a:p>
          </p:txBody>
        </p:sp>
        <p:sp>
          <p:nvSpPr>
            <p:cNvPr id="78" name="Поле 48"/>
            <p:cNvSpPr txBox="1">
              <a:spLocks noChangeArrowheads="1"/>
            </p:cNvSpPr>
            <p:nvPr/>
          </p:nvSpPr>
          <p:spPr bwMode="auto">
            <a:xfrm>
              <a:off x="1862013" y="5176821"/>
              <a:ext cx="2665412" cy="8604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just" eaLnBrk="1" hangingPunct="1"/>
              <a:r>
                <a:rPr lang="ru-RU" sz="900" dirty="0">
                  <a:latin typeface="Times New Roman" pitchFamily="18" charset="0"/>
                </a:rPr>
                <a:t>    </a:t>
              </a:r>
              <a:r>
                <a:rPr lang="ru-RU" sz="1100" dirty="0"/>
                <a:t>В</a:t>
              </a:r>
              <a:r>
                <a:rPr lang="ru-RU" sz="1100" b="1" dirty="0"/>
                <a:t> </a:t>
              </a:r>
              <a:r>
                <a:rPr lang="ru-RU" sz="1100" b="1" dirty="0">
                  <a:solidFill>
                    <a:srgbClr val="FF0000"/>
                  </a:solidFill>
                </a:rPr>
                <a:t>воинских частях постоянной </a:t>
              </a:r>
              <a:r>
                <a:rPr lang="ru-RU" sz="1100" b="1" dirty="0" smtClean="0">
                  <a:solidFill>
                    <a:srgbClr val="FF0000"/>
                  </a:solidFill>
                </a:rPr>
                <a:t>готовности </a:t>
              </a:r>
              <a:r>
                <a:rPr lang="ru-RU" sz="1100" dirty="0" smtClean="0"/>
                <a:t>(</a:t>
              </a:r>
              <a:r>
                <a:rPr lang="ru-RU" sz="1100" dirty="0" err="1"/>
                <a:t>переконсервация</a:t>
              </a:r>
              <a:r>
                <a:rPr lang="ru-RU" sz="1100" dirty="0"/>
                <a:t> МС «НЗ», проведения ТО и ремонта ВВТ, других МС «НЗ»).</a:t>
              </a:r>
            </a:p>
          </p:txBody>
        </p:sp>
        <p:sp>
          <p:nvSpPr>
            <p:cNvPr id="79" name="Поле 49"/>
            <p:cNvSpPr txBox="1">
              <a:spLocks noChangeArrowheads="1"/>
            </p:cNvSpPr>
            <p:nvPr/>
          </p:nvSpPr>
          <p:spPr bwMode="auto">
            <a:xfrm>
              <a:off x="4670300" y="5172057"/>
              <a:ext cx="5543550" cy="865188"/>
            </a:xfrm>
            <a:prstGeom prst="rect">
              <a:avLst/>
            </a:prstGeom>
            <a:solidFill>
              <a:srgbClr val="FFFF99">
                <a:alpha val="47842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just" eaLnBrk="1" hangingPunct="1"/>
              <a:r>
                <a:rPr lang="ru-RU" sz="1200" dirty="0">
                  <a:latin typeface="Times New Roman" pitchFamily="18" charset="0"/>
                </a:rPr>
                <a:t>    </a:t>
              </a:r>
              <a:r>
                <a:rPr lang="ru-RU" sz="1100" dirty="0"/>
                <a:t>Проводятся только для </a:t>
              </a:r>
              <a:r>
                <a:rPr lang="ru-RU" sz="1100" b="1" dirty="0"/>
                <a:t>обслуживания ВВТ и других МС «НЗ» </a:t>
              </a:r>
              <a:r>
                <a:rPr lang="ru-RU" sz="1100" dirty="0"/>
                <a:t>хранящихся на </a:t>
              </a:r>
              <a:r>
                <a:rPr lang="ru-RU" sz="1100" dirty="0" smtClean="0"/>
                <a:t>ЦОМР, арсеналах и базах, </a:t>
              </a:r>
              <a:r>
                <a:rPr lang="ru-RU" sz="1100" dirty="0"/>
                <a:t>как правило по завершению учебных сборов приписного состава. </a:t>
              </a:r>
            </a:p>
          </p:txBody>
        </p:sp>
        <p:sp>
          <p:nvSpPr>
            <p:cNvPr id="80" name="Прямоуг. 27"/>
            <p:cNvSpPr>
              <a:spLocks noChangeArrowheads="1"/>
            </p:cNvSpPr>
            <p:nvPr/>
          </p:nvSpPr>
          <p:spPr bwMode="auto">
            <a:xfrm>
              <a:off x="1788989" y="1433496"/>
              <a:ext cx="8569325" cy="287337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64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По видам подготовки (военные сборы)</a:t>
              </a:r>
            </a:p>
          </p:txBody>
        </p:sp>
        <p:sp>
          <p:nvSpPr>
            <p:cNvPr id="81" name="Поле 50"/>
            <p:cNvSpPr txBox="1">
              <a:spLocks noChangeArrowheads="1"/>
            </p:cNvSpPr>
            <p:nvPr/>
          </p:nvSpPr>
          <p:spPr bwMode="auto">
            <a:xfrm>
              <a:off x="1788989" y="3376596"/>
              <a:ext cx="8569325" cy="12969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alpha val="49000"/>
                  </a:schemeClr>
                </a:gs>
                <a:gs pos="100000">
                  <a:srgbClr val="FFFFFF">
                    <a:alpha val="52000"/>
                  </a:srgbClr>
                </a:gs>
              </a:gsLst>
              <a:lin ang="0" scaled="1"/>
              <a:tileRect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Ctr="1"/>
            <a:lstStyle/>
            <a:p>
              <a:pPr algn="ctr">
                <a:defRPr/>
              </a:pPr>
              <a:r>
                <a:rPr lang="ru-RU" sz="1400" b="1">
                  <a:latin typeface="Arial" panose="020B0604020202020204" pitchFamily="34" charset="0"/>
                </a:rPr>
                <a:t>Учебные сборы по подготовке граждан по военно-учетным специальностям </a:t>
              </a:r>
            </a:p>
          </p:txBody>
        </p:sp>
        <p:sp>
          <p:nvSpPr>
            <p:cNvPr id="82" name="Прямоуг. 47"/>
            <p:cNvSpPr>
              <a:spLocks noChangeArrowheads="1"/>
            </p:cNvSpPr>
            <p:nvPr/>
          </p:nvSpPr>
          <p:spPr bwMode="auto">
            <a:xfrm>
              <a:off x="1862013" y="3700445"/>
              <a:ext cx="2665412" cy="900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sz="900">
                  <a:latin typeface="Times New Roman" pitchFamily="18" charset="0"/>
                </a:rPr>
                <a:t>    </a:t>
              </a:r>
              <a:r>
                <a:rPr lang="ru-RU" sz="1100" b="1">
                  <a:solidFill>
                    <a:srgbClr val="FF0000"/>
                  </a:solidFill>
                </a:rPr>
                <a:t>В учебных воинских частях, при военно-учебных заведениях</a:t>
              </a:r>
              <a:r>
                <a:rPr lang="ru-RU" sz="1100" b="1"/>
                <a:t>, в воинских частях, имеющих соответствующую учебную материально-техническую базу </a:t>
              </a:r>
            </a:p>
          </p:txBody>
        </p:sp>
        <p:sp>
          <p:nvSpPr>
            <p:cNvPr id="83" name="Поле 51"/>
            <p:cNvSpPr txBox="1">
              <a:spLocks noChangeArrowheads="1"/>
            </p:cNvSpPr>
            <p:nvPr/>
          </p:nvSpPr>
          <p:spPr bwMode="auto">
            <a:xfrm>
              <a:off x="7623051" y="2800332"/>
              <a:ext cx="2663825" cy="431800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100" b="1"/>
                <a:t>Тренировочные занятия </a:t>
              </a:r>
              <a:r>
                <a:rPr lang="ru-RU" sz="1100" b="1">
                  <a:solidFill>
                    <a:srgbClr val="FF0000"/>
                  </a:solidFill>
                </a:rPr>
                <a:t>(ежемесячно, 1-3 суток)</a:t>
              </a:r>
            </a:p>
          </p:txBody>
        </p:sp>
        <p:sp>
          <p:nvSpPr>
            <p:cNvPr id="84" name="Поле 15"/>
            <p:cNvSpPr txBox="1">
              <a:spLocks noChangeArrowheads="1"/>
            </p:cNvSpPr>
            <p:nvPr/>
          </p:nvSpPr>
          <p:spPr bwMode="auto">
            <a:xfrm>
              <a:off x="4670301" y="3700445"/>
              <a:ext cx="5616575" cy="90011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>
                  <a:latin typeface="+mn-lt"/>
                </a:rPr>
                <a:t>    Проводятся по программам проведения учебных сборов:</a:t>
              </a:r>
            </a:p>
            <a:p>
              <a:pPr algn="ctr" eaLnBrk="1" hangingPunct="1">
                <a:defRPr/>
              </a:pPr>
              <a:r>
                <a:rPr lang="ru-RU" sz="1200" b="1" dirty="0">
                  <a:latin typeface="+mn-lt"/>
                </a:rPr>
                <a:t>офицеров запаса </a:t>
              </a:r>
              <a:r>
                <a:rPr lang="ru-RU" sz="1200" dirty="0">
                  <a:latin typeface="+mn-lt"/>
                </a:rPr>
                <a:t>в </a:t>
              </a:r>
              <a:r>
                <a:rPr lang="ru-RU" sz="1200" b="1" dirty="0">
                  <a:solidFill>
                    <a:srgbClr val="FF0000"/>
                  </a:solidFill>
                  <a:latin typeface="+mn-lt"/>
                </a:rPr>
                <a:t>военно-учебных заведениях</a:t>
              </a:r>
              <a:r>
                <a:rPr lang="ru-RU" sz="1200" dirty="0">
                  <a:solidFill>
                    <a:srgbClr val="FF0000"/>
                  </a:solidFill>
                  <a:latin typeface="+mn-lt"/>
                </a:rPr>
                <a:t> МО РФ</a:t>
              </a:r>
              <a:r>
                <a:rPr lang="ru-RU" sz="1200" dirty="0">
                  <a:latin typeface="+mn-lt"/>
                </a:rPr>
                <a:t>;</a:t>
              </a:r>
              <a:endParaRPr lang="ru-RU" sz="1200" b="1" dirty="0">
                <a:latin typeface="+mn-lt"/>
              </a:endParaRPr>
            </a:p>
            <a:p>
              <a:pPr algn="ctr" eaLnBrk="1" hangingPunct="1">
                <a:defRPr/>
              </a:pPr>
              <a:r>
                <a:rPr lang="ru-RU" sz="1200" b="1" dirty="0">
                  <a:latin typeface="+mn-lt"/>
                </a:rPr>
                <a:t>сержантов (старшин) и солдат (матросов) запаса</a:t>
              </a:r>
              <a:r>
                <a:rPr lang="ru-RU" sz="1200" dirty="0">
                  <a:latin typeface="+mn-lt"/>
                </a:rPr>
                <a:t> в </a:t>
              </a:r>
              <a:r>
                <a:rPr lang="ru-RU" sz="1200" b="1" dirty="0">
                  <a:solidFill>
                    <a:srgbClr val="FF0000"/>
                  </a:solidFill>
                  <a:latin typeface="+mn-lt"/>
                </a:rPr>
                <a:t>окружных (видовых, межвидовых) учебных центрах</a:t>
              </a:r>
              <a:r>
                <a:rPr lang="ru-RU" sz="1200" dirty="0">
                  <a:latin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8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28216" y="33193"/>
            <a:ext cx="12192000" cy="6825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58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4" name="Группа 59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1199543" y="9526"/>
              <a:ext cx="9754150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1037337">
                <a:defRPr/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Цели и продолжительность проведения военных сборов</a:t>
              </a:r>
              <a:endPara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63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fld id="{2F64DE77-A5EA-4491-8BD5-9309FE635802}" type="slidenum">
                <a:rPr lang="ru-RU" kern="0" cap="none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pPr algn="ctr" defTabSz="963823">
                  <a:lnSpc>
                    <a:spcPct val="80000"/>
                  </a:lnSpc>
                  <a:defRPr/>
                </a:pPr>
                <a:t>3</a:t>
              </a:fld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cxnSp>
        <p:nvCxnSpPr>
          <p:cNvPr id="155" name="Прямая соединительная линия 154"/>
          <p:cNvCxnSpPr/>
          <p:nvPr/>
        </p:nvCxnSpPr>
        <p:spPr>
          <a:xfrm>
            <a:off x="-9402" y="743812"/>
            <a:ext cx="12198914" cy="15869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3718" y="1049338"/>
            <a:ext cx="2916621" cy="936625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Приписного </a:t>
            </a:r>
            <a:r>
              <a:rPr lang="ru-RU" altLang="ru-RU" sz="2000" dirty="0" smtClean="0"/>
              <a:t>состава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00B050"/>
                </a:solidFill>
              </a:rPr>
              <a:t>до 30 суток</a:t>
            </a:r>
            <a:endParaRPr lang="ru-RU" altLang="ru-RU" sz="2000" dirty="0">
              <a:solidFill>
                <a:srgbClr val="00B050"/>
              </a:solidFill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307618" y="925513"/>
            <a:ext cx="8779451" cy="1193800"/>
          </a:xfrm>
          <a:prstGeom prst="rect">
            <a:avLst/>
          </a:prstGeom>
          <a:solidFill>
            <a:srgbClr val="FFFFA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- совершенствование навыков граждан на соответствующих воинских должностях в действии при вооружении и военной технике в составе сформированных подразделений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210397" y="925513"/>
            <a:ext cx="0" cy="573405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307618" y="2222500"/>
            <a:ext cx="8779451" cy="2303463"/>
          </a:xfrm>
          <a:prstGeom prst="rect">
            <a:avLst/>
          </a:prstGeom>
          <a:solidFill>
            <a:srgbClr val="FFFFA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- приобретение и повышение уровня военных профессиональных знаний, совершенствования выучки и воинского мастерства по соответствующим ВУС, необходимым в р-нах комплектования соединений, воинских частей (кораблей), организации ВС РФ, других войск, воинских формирований и органов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307618" y="4622800"/>
            <a:ext cx="8796359" cy="938213"/>
          </a:xfrm>
          <a:prstGeom prst="rect">
            <a:avLst/>
          </a:prstGeom>
          <a:solidFill>
            <a:srgbClr val="FFFFA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- поддержание МС в готовности к боевому применению в интересах доукомплектования воинских частей</a:t>
            </a: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47945" y="2870200"/>
            <a:ext cx="2948324" cy="936625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По подготовке граждан по </a:t>
            </a:r>
            <a:r>
              <a:rPr lang="ru-RU" altLang="ru-RU" sz="2000" dirty="0" smtClean="0"/>
              <a:t>ВУС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00B050"/>
                </a:solidFill>
              </a:rPr>
              <a:t>- не более 2 мес.</a:t>
            </a:r>
            <a:endParaRPr lang="ru-RU" altLang="ru-RU" sz="2000" dirty="0">
              <a:solidFill>
                <a:srgbClr val="00B050"/>
              </a:solidFill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35264" y="5678488"/>
            <a:ext cx="2941983" cy="936625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Проверочные </a:t>
            </a:r>
            <a:r>
              <a:rPr lang="ru-RU" altLang="ru-RU" sz="2000" dirty="0" smtClean="0"/>
              <a:t>сборы</a:t>
            </a:r>
          </a:p>
          <a:p>
            <a:pPr algn="ctr" eaLnBrk="1" hangingPunct="1"/>
            <a:r>
              <a:rPr lang="ru-RU" altLang="ru-RU" sz="2000" dirty="0" smtClean="0">
                <a:solidFill>
                  <a:srgbClr val="00B050"/>
                </a:solidFill>
              </a:rPr>
              <a:t>от 7 дней до 2-х мес.</a:t>
            </a:r>
            <a:endParaRPr lang="ru-RU" altLang="ru-RU" sz="2000" dirty="0">
              <a:solidFill>
                <a:srgbClr val="00B050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37378" y="4598988"/>
            <a:ext cx="2941983" cy="935037"/>
          </a:xfrm>
          <a:prstGeom prst="rect">
            <a:avLst/>
          </a:pr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/>
              <a:t>По обслуживанию МС «НЗ</a:t>
            </a:r>
            <a:r>
              <a:rPr lang="ru-RU" altLang="ru-RU" sz="2000" dirty="0" smtClean="0"/>
              <a:t>»</a:t>
            </a:r>
          </a:p>
          <a:p>
            <a:pPr algn="ctr" eaLnBrk="1" hangingPunct="1"/>
            <a:r>
              <a:rPr lang="ru-RU" altLang="ru-RU" sz="2000" dirty="0">
                <a:solidFill>
                  <a:srgbClr val="00B050"/>
                </a:solidFill>
              </a:rPr>
              <a:t> </a:t>
            </a:r>
            <a:r>
              <a:rPr lang="ru-RU" altLang="ru-RU" sz="2000" dirty="0" smtClean="0">
                <a:solidFill>
                  <a:srgbClr val="00B050"/>
                </a:solidFill>
              </a:rPr>
              <a:t>- до 2-х недель</a:t>
            </a:r>
            <a:endParaRPr lang="ru-RU" altLang="ru-RU" sz="2000" dirty="0">
              <a:solidFill>
                <a:srgbClr val="00B05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307618" y="5638800"/>
            <a:ext cx="8796359" cy="987425"/>
          </a:xfrm>
          <a:prstGeom prst="rect">
            <a:avLst/>
          </a:prstGeom>
          <a:solidFill>
            <a:srgbClr val="FFFFA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- </a:t>
            </a:r>
            <a:r>
              <a:rPr lang="ru-RU" altLang="ru-RU" sz="2000" i="1"/>
              <a:t>проверка готовности ОВУ, воинских частей и ВК к выполнению боевых задач (задач по предназначению).</a:t>
            </a:r>
            <a:endParaRPr lang="ru-RU" altLang="ru-RU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extBox 769"/>
          <p:cNvSpPr txBox="1"/>
          <p:nvPr/>
        </p:nvSpPr>
        <p:spPr>
          <a:xfrm>
            <a:off x="1006723" y="194813"/>
            <a:ext cx="9889811" cy="597296"/>
          </a:xfrm>
          <a:prstGeom prst="rect">
            <a:avLst/>
          </a:prstGeom>
          <a:noFill/>
        </p:spPr>
        <p:txBody>
          <a:bodyPr wrap="square" lIns="103836" tIns="51919" rIns="103836" bIns="51919">
            <a:spAutoFit/>
          </a:bodyPr>
          <a:lstStyle>
            <a:defPPr>
              <a:defRPr lang="ru-RU"/>
            </a:defPPr>
            <a:lvl1pPr algn="ctr" defTabSz="914400" eaLnBrk="0" hangingPunct="0">
              <a:defRPr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ru-RU" dirty="0"/>
              <a:t>Предложения по формированию соединений, воинских частей и подразделений </a:t>
            </a:r>
          </a:p>
          <a:p>
            <a:r>
              <a:rPr lang="ru-RU" dirty="0"/>
              <a:t>территориальных войск Восточного военного округа, комплектуемых резервистами </a:t>
            </a:r>
          </a:p>
        </p:txBody>
      </p:sp>
      <p:sp>
        <p:nvSpPr>
          <p:cNvPr id="771" name="TextBox 770"/>
          <p:cNvSpPr txBox="1"/>
          <p:nvPr/>
        </p:nvSpPr>
        <p:spPr>
          <a:xfrm>
            <a:off x="10341963" y="86217"/>
            <a:ext cx="1876592" cy="4052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ts val="1067"/>
              </a:lnSpc>
            </a:pPr>
            <a:r>
              <a:rPr lang="ru-RU" sz="1100" dirty="0">
                <a:latin typeface="Arial Narrow" pitchFamily="34" charset="0"/>
              </a:rPr>
              <a:t>Для служебного пользования</a:t>
            </a:r>
          </a:p>
          <a:p>
            <a:pPr algn="ctr">
              <a:lnSpc>
                <a:spcPts val="1067"/>
              </a:lnSpc>
            </a:pPr>
            <a:r>
              <a:rPr lang="ru-RU" sz="1100" dirty="0">
                <a:latin typeface="Arial Narrow" pitchFamily="34" charset="0"/>
              </a:rPr>
              <a:t>№ экз. ____</a:t>
            </a:r>
          </a:p>
        </p:txBody>
      </p:sp>
      <p:grpSp>
        <p:nvGrpSpPr>
          <p:cNvPr id="2" name="Группа 771"/>
          <p:cNvGrpSpPr/>
          <p:nvPr/>
        </p:nvGrpSpPr>
        <p:grpSpPr>
          <a:xfrm>
            <a:off x="54" y="12487"/>
            <a:ext cx="12191945" cy="720000"/>
            <a:chOff x="54" y="4174"/>
            <a:chExt cx="12191945" cy="720000"/>
          </a:xfrm>
        </p:grpSpPr>
        <p:grpSp>
          <p:nvGrpSpPr>
            <p:cNvPr id="3" name="Группа 772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776" name="Прямоугольник 775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marL="0" marR="0" lvl="0" indent="0" algn="ctr" defTabSz="69973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pic>
            <p:nvPicPr>
              <p:cNvPr id="777" name="Рисунок 7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774" name="TextBox 773"/>
            <p:cNvSpPr txBox="1"/>
            <p:nvPr/>
          </p:nvSpPr>
          <p:spPr>
            <a:xfrm>
              <a:off x="1350169" y="9526"/>
              <a:ext cx="9603524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1037337">
                <a:defRPr/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Алгоритм отбора резервистов, заключения ими контрактов, </a:t>
              </a:r>
            </a:p>
            <a:p>
              <a:pPr algn="ctr" defTabSz="1037337">
                <a:defRPr/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выплата денежного довольствия и проведения сборов</a:t>
              </a:r>
              <a:endPara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775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marL="0" marR="0" lvl="0" indent="0" algn="ctr" defTabSz="963823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222846E6-57E6-4AA7-897B-9A49B195298B}" type="slidenum">
                <a:rPr kumimoji="0" lang="ru-RU" sz="28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yriad Pro Cond" panose="020B0506030403020204" pitchFamily="34" charset="0"/>
                  <a:ea typeface="+mn-ea"/>
                  <a:cs typeface="Arial" pitchFamily="34" charset="0"/>
                </a:rPr>
                <a:pPr marL="0" marR="0" lvl="0" indent="0" algn="ctr" defTabSz="963823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778" name="Прямая соединительная линия 777"/>
          <p:cNvCxnSpPr/>
          <p:nvPr/>
        </p:nvCxnSpPr>
        <p:spPr>
          <a:xfrm>
            <a:off x="-9402" y="752125"/>
            <a:ext cx="12198914" cy="15869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Выноска со стрелкой вниз 126"/>
          <p:cNvSpPr/>
          <p:nvPr/>
        </p:nvSpPr>
        <p:spPr>
          <a:xfrm>
            <a:off x="1152525" y="914382"/>
            <a:ext cx="2314575" cy="2076450"/>
          </a:xfrm>
          <a:prstGeom prst="downArrowCallout">
            <a:avLst>
              <a:gd name="adj1" fmla="val 50627"/>
              <a:gd name="adj2" fmla="val 30789"/>
              <a:gd name="adj3" fmla="val 15825"/>
              <a:gd name="adj4" fmla="val 795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Представляемые документы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Заявление;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Паспорт;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Военный билет;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Анкета;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Автобиография;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Копия трудовой книжки;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Документы об образовании;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Служебная характеристика.</a:t>
            </a:r>
          </a:p>
        </p:txBody>
      </p:sp>
      <p:sp>
        <p:nvSpPr>
          <p:cNvPr id="128" name="Выноска со стрелкой вниз 127"/>
          <p:cNvSpPr/>
          <p:nvPr/>
        </p:nvSpPr>
        <p:spPr>
          <a:xfrm>
            <a:off x="5662079" y="895332"/>
            <a:ext cx="2314575" cy="2076450"/>
          </a:xfrm>
          <a:prstGeom prst="downArrowCallout">
            <a:avLst>
              <a:gd name="adj1" fmla="val 50627"/>
              <a:gd name="adj2" fmla="val 30789"/>
              <a:gd name="adj3" fmla="val 15825"/>
              <a:gd name="adj4" fmla="val 795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Представляемые документы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Заявление;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Паспорт;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Военный билет;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Анкета;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Автобиография;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Копия трудовой книжки;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Документы об образовании;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Служебная характеристика.</a:t>
            </a:r>
          </a:p>
        </p:txBody>
      </p:sp>
      <p:grpSp>
        <p:nvGrpSpPr>
          <p:cNvPr id="4" name="Группа 128"/>
          <p:cNvGrpSpPr/>
          <p:nvPr/>
        </p:nvGrpSpPr>
        <p:grpSpPr>
          <a:xfrm>
            <a:off x="3790405" y="2234910"/>
            <a:ext cx="152945" cy="403497"/>
            <a:chOff x="-1257845" y="263253"/>
            <a:chExt cx="1100138" cy="2216150"/>
          </a:xfrm>
        </p:grpSpPr>
        <p:sp>
          <p:nvSpPr>
            <p:cNvPr id="130" name="Freeform 9"/>
            <p:cNvSpPr>
              <a:spLocks/>
            </p:cNvSpPr>
            <p:nvPr/>
          </p:nvSpPr>
          <p:spPr bwMode="auto">
            <a:xfrm>
              <a:off x="-970508" y="263253"/>
              <a:ext cx="487363" cy="427038"/>
            </a:xfrm>
            <a:custGeom>
              <a:avLst/>
              <a:gdLst/>
              <a:ahLst/>
              <a:cxnLst>
                <a:cxn ang="0">
                  <a:pos x="307" y="134"/>
                </a:cxn>
                <a:cxn ang="0">
                  <a:pos x="291" y="71"/>
                </a:cxn>
                <a:cxn ang="0">
                  <a:pos x="252" y="24"/>
                </a:cxn>
                <a:cxn ang="0">
                  <a:pos x="189" y="0"/>
                </a:cxn>
                <a:cxn ang="0">
                  <a:pos x="118" y="0"/>
                </a:cxn>
                <a:cxn ang="0">
                  <a:pos x="55" y="24"/>
                </a:cxn>
                <a:cxn ang="0">
                  <a:pos x="15" y="71"/>
                </a:cxn>
                <a:cxn ang="0">
                  <a:pos x="0" y="134"/>
                </a:cxn>
                <a:cxn ang="0">
                  <a:pos x="15" y="198"/>
                </a:cxn>
                <a:cxn ang="0">
                  <a:pos x="55" y="245"/>
                </a:cxn>
                <a:cxn ang="0">
                  <a:pos x="118" y="269"/>
                </a:cxn>
                <a:cxn ang="0">
                  <a:pos x="189" y="269"/>
                </a:cxn>
                <a:cxn ang="0">
                  <a:pos x="252" y="245"/>
                </a:cxn>
                <a:cxn ang="0">
                  <a:pos x="291" y="198"/>
                </a:cxn>
                <a:cxn ang="0">
                  <a:pos x="307" y="134"/>
                </a:cxn>
              </a:cxnLst>
              <a:rect l="0" t="0" r="r" b="b"/>
              <a:pathLst>
                <a:path w="307" h="269">
                  <a:moveTo>
                    <a:pt x="307" y="134"/>
                  </a:moveTo>
                  <a:lnTo>
                    <a:pt x="291" y="71"/>
                  </a:lnTo>
                  <a:lnTo>
                    <a:pt x="252" y="24"/>
                  </a:lnTo>
                  <a:lnTo>
                    <a:pt x="189" y="0"/>
                  </a:lnTo>
                  <a:lnTo>
                    <a:pt x="118" y="0"/>
                  </a:lnTo>
                  <a:lnTo>
                    <a:pt x="55" y="24"/>
                  </a:lnTo>
                  <a:lnTo>
                    <a:pt x="15" y="71"/>
                  </a:lnTo>
                  <a:lnTo>
                    <a:pt x="0" y="134"/>
                  </a:lnTo>
                  <a:lnTo>
                    <a:pt x="15" y="198"/>
                  </a:lnTo>
                  <a:lnTo>
                    <a:pt x="55" y="245"/>
                  </a:lnTo>
                  <a:lnTo>
                    <a:pt x="118" y="269"/>
                  </a:lnTo>
                  <a:lnTo>
                    <a:pt x="189" y="269"/>
                  </a:lnTo>
                  <a:lnTo>
                    <a:pt x="252" y="245"/>
                  </a:lnTo>
                  <a:lnTo>
                    <a:pt x="291" y="198"/>
                  </a:lnTo>
                  <a:lnTo>
                    <a:pt x="307" y="134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0"/>
            <p:cNvSpPr>
              <a:spLocks/>
            </p:cNvSpPr>
            <p:nvPr/>
          </p:nvSpPr>
          <p:spPr bwMode="auto">
            <a:xfrm>
              <a:off x="-1257845" y="701403"/>
              <a:ext cx="1100138" cy="1778000"/>
            </a:xfrm>
            <a:custGeom>
              <a:avLst/>
              <a:gdLst/>
              <a:ahLst/>
              <a:cxnLst>
                <a:cxn ang="0">
                  <a:pos x="346" y="576"/>
                </a:cxn>
                <a:cxn ang="0">
                  <a:pos x="519" y="1120"/>
                </a:cxn>
                <a:cxn ang="0">
                  <a:pos x="669" y="1120"/>
                </a:cxn>
                <a:cxn ang="0">
                  <a:pos x="519" y="489"/>
                </a:cxn>
                <a:cxn ang="0">
                  <a:pos x="519" y="119"/>
                </a:cxn>
                <a:cxn ang="0">
                  <a:pos x="574" y="245"/>
                </a:cxn>
                <a:cxn ang="0">
                  <a:pos x="527" y="308"/>
                </a:cxn>
                <a:cxn ang="0">
                  <a:pos x="598" y="379"/>
                </a:cxn>
                <a:cxn ang="0">
                  <a:pos x="693" y="245"/>
                </a:cxn>
                <a:cxn ang="0">
                  <a:pos x="598" y="0"/>
                </a:cxn>
                <a:cxn ang="0">
                  <a:pos x="346" y="16"/>
                </a:cxn>
                <a:cxn ang="0">
                  <a:pos x="94" y="0"/>
                </a:cxn>
                <a:cxn ang="0">
                  <a:pos x="0" y="245"/>
                </a:cxn>
                <a:cxn ang="0">
                  <a:pos x="94" y="379"/>
                </a:cxn>
                <a:cxn ang="0">
                  <a:pos x="165" y="308"/>
                </a:cxn>
                <a:cxn ang="0">
                  <a:pos x="118" y="245"/>
                </a:cxn>
                <a:cxn ang="0">
                  <a:pos x="165" y="119"/>
                </a:cxn>
                <a:cxn ang="0">
                  <a:pos x="165" y="489"/>
                </a:cxn>
                <a:cxn ang="0">
                  <a:pos x="23" y="1120"/>
                </a:cxn>
                <a:cxn ang="0">
                  <a:pos x="165" y="1120"/>
                </a:cxn>
                <a:cxn ang="0">
                  <a:pos x="346" y="576"/>
                </a:cxn>
              </a:cxnLst>
              <a:rect l="0" t="0" r="r" b="b"/>
              <a:pathLst>
                <a:path w="693" h="1120">
                  <a:moveTo>
                    <a:pt x="346" y="576"/>
                  </a:moveTo>
                  <a:lnTo>
                    <a:pt x="519" y="1120"/>
                  </a:lnTo>
                  <a:lnTo>
                    <a:pt x="669" y="1120"/>
                  </a:lnTo>
                  <a:lnTo>
                    <a:pt x="519" y="489"/>
                  </a:lnTo>
                  <a:lnTo>
                    <a:pt x="519" y="119"/>
                  </a:lnTo>
                  <a:lnTo>
                    <a:pt x="574" y="245"/>
                  </a:lnTo>
                  <a:lnTo>
                    <a:pt x="527" y="308"/>
                  </a:lnTo>
                  <a:lnTo>
                    <a:pt x="598" y="379"/>
                  </a:lnTo>
                  <a:lnTo>
                    <a:pt x="693" y="245"/>
                  </a:lnTo>
                  <a:lnTo>
                    <a:pt x="598" y="0"/>
                  </a:lnTo>
                  <a:lnTo>
                    <a:pt x="346" y="16"/>
                  </a:lnTo>
                  <a:lnTo>
                    <a:pt x="94" y="0"/>
                  </a:lnTo>
                  <a:lnTo>
                    <a:pt x="0" y="245"/>
                  </a:lnTo>
                  <a:lnTo>
                    <a:pt x="94" y="379"/>
                  </a:lnTo>
                  <a:lnTo>
                    <a:pt x="165" y="308"/>
                  </a:lnTo>
                  <a:lnTo>
                    <a:pt x="118" y="245"/>
                  </a:lnTo>
                  <a:lnTo>
                    <a:pt x="165" y="119"/>
                  </a:lnTo>
                  <a:lnTo>
                    <a:pt x="165" y="489"/>
                  </a:lnTo>
                  <a:lnTo>
                    <a:pt x="23" y="1120"/>
                  </a:lnTo>
                  <a:lnTo>
                    <a:pt x="165" y="1120"/>
                  </a:lnTo>
                  <a:lnTo>
                    <a:pt x="346" y="576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Группа 131"/>
          <p:cNvGrpSpPr/>
          <p:nvPr/>
        </p:nvGrpSpPr>
        <p:grpSpPr>
          <a:xfrm>
            <a:off x="3990430" y="2234910"/>
            <a:ext cx="152945" cy="403497"/>
            <a:chOff x="-1257845" y="263253"/>
            <a:chExt cx="1100138" cy="2216150"/>
          </a:xfrm>
        </p:grpSpPr>
        <p:sp>
          <p:nvSpPr>
            <p:cNvPr id="133" name="Freeform 9"/>
            <p:cNvSpPr>
              <a:spLocks/>
            </p:cNvSpPr>
            <p:nvPr/>
          </p:nvSpPr>
          <p:spPr bwMode="auto">
            <a:xfrm>
              <a:off x="-970508" y="263253"/>
              <a:ext cx="487363" cy="427038"/>
            </a:xfrm>
            <a:custGeom>
              <a:avLst/>
              <a:gdLst/>
              <a:ahLst/>
              <a:cxnLst>
                <a:cxn ang="0">
                  <a:pos x="307" y="134"/>
                </a:cxn>
                <a:cxn ang="0">
                  <a:pos x="291" y="71"/>
                </a:cxn>
                <a:cxn ang="0">
                  <a:pos x="252" y="24"/>
                </a:cxn>
                <a:cxn ang="0">
                  <a:pos x="189" y="0"/>
                </a:cxn>
                <a:cxn ang="0">
                  <a:pos x="118" y="0"/>
                </a:cxn>
                <a:cxn ang="0">
                  <a:pos x="55" y="24"/>
                </a:cxn>
                <a:cxn ang="0">
                  <a:pos x="15" y="71"/>
                </a:cxn>
                <a:cxn ang="0">
                  <a:pos x="0" y="134"/>
                </a:cxn>
                <a:cxn ang="0">
                  <a:pos x="15" y="198"/>
                </a:cxn>
                <a:cxn ang="0">
                  <a:pos x="55" y="245"/>
                </a:cxn>
                <a:cxn ang="0">
                  <a:pos x="118" y="269"/>
                </a:cxn>
                <a:cxn ang="0">
                  <a:pos x="189" y="269"/>
                </a:cxn>
                <a:cxn ang="0">
                  <a:pos x="252" y="245"/>
                </a:cxn>
                <a:cxn ang="0">
                  <a:pos x="291" y="198"/>
                </a:cxn>
                <a:cxn ang="0">
                  <a:pos x="307" y="134"/>
                </a:cxn>
              </a:cxnLst>
              <a:rect l="0" t="0" r="r" b="b"/>
              <a:pathLst>
                <a:path w="307" h="269">
                  <a:moveTo>
                    <a:pt x="307" y="134"/>
                  </a:moveTo>
                  <a:lnTo>
                    <a:pt x="291" y="71"/>
                  </a:lnTo>
                  <a:lnTo>
                    <a:pt x="252" y="24"/>
                  </a:lnTo>
                  <a:lnTo>
                    <a:pt x="189" y="0"/>
                  </a:lnTo>
                  <a:lnTo>
                    <a:pt x="118" y="0"/>
                  </a:lnTo>
                  <a:lnTo>
                    <a:pt x="55" y="24"/>
                  </a:lnTo>
                  <a:lnTo>
                    <a:pt x="15" y="71"/>
                  </a:lnTo>
                  <a:lnTo>
                    <a:pt x="0" y="134"/>
                  </a:lnTo>
                  <a:lnTo>
                    <a:pt x="15" y="198"/>
                  </a:lnTo>
                  <a:lnTo>
                    <a:pt x="55" y="245"/>
                  </a:lnTo>
                  <a:lnTo>
                    <a:pt x="118" y="269"/>
                  </a:lnTo>
                  <a:lnTo>
                    <a:pt x="189" y="269"/>
                  </a:lnTo>
                  <a:lnTo>
                    <a:pt x="252" y="245"/>
                  </a:lnTo>
                  <a:lnTo>
                    <a:pt x="291" y="198"/>
                  </a:lnTo>
                  <a:lnTo>
                    <a:pt x="307" y="134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0"/>
            <p:cNvSpPr>
              <a:spLocks/>
            </p:cNvSpPr>
            <p:nvPr/>
          </p:nvSpPr>
          <p:spPr bwMode="auto">
            <a:xfrm>
              <a:off x="-1257845" y="701403"/>
              <a:ext cx="1100138" cy="1778000"/>
            </a:xfrm>
            <a:custGeom>
              <a:avLst/>
              <a:gdLst/>
              <a:ahLst/>
              <a:cxnLst>
                <a:cxn ang="0">
                  <a:pos x="346" y="576"/>
                </a:cxn>
                <a:cxn ang="0">
                  <a:pos x="519" y="1120"/>
                </a:cxn>
                <a:cxn ang="0">
                  <a:pos x="669" y="1120"/>
                </a:cxn>
                <a:cxn ang="0">
                  <a:pos x="519" y="489"/>
                </a:cxn>
                <a:cxn ang="0">
                  <a:pos x="519" y="119"/>
                </a:cxn>
                <a:cxn ang="0">
                  <a:pos x="574" y="245"/>
                </a:cxn>
                <a:cxn ang="0">
                  <a:pos x="527" y="308"/>
                </a:cxn>
                <a:cxn ang="0">
                  <a:pos x="598" y="379"/>
                </a:cxn>
                <a:cxn ang="0">
                  <a:pos x="693" y="245"/>
                </a:cxn>
                <a:cxn ang="0">
                  <a:pos x="598" y="0"/>
                </a:cxn>
                <a:cxn ang="0">
                  <a:pos x="346" y="16"/>
                </a:cxn>
                <a:cxn ang="0">
                  <a:pos x="94" y="0"/>
                </a:cxn>
                <a:cxn ang="0">
                  <a:pos x="0" y="245"/>
                </a:cxn>
                <a:cxn ang="0">
                  <a:pos x="94" y="379"/>
                </a:cxn>
                <a:cxn ang="0">
                  <a:pos x="165" y="308"/>
                </a:cxn>
                <a:cxn ang="0">
                  <a:pos x="118" y="245"/>
                </a:cxn>
                <a:cxn ang="0">
                  <a:pos x="165" y="119"/>
                </a:cxn>
                <a:cxn ang="0">
                  <a:pos x="165" y="489"/>
                </a:cxn>
                <a:cxn ang="0">
                  <a:pos x="23" y="1120"/>
                </a:cxn>
                <a:cxn ang="0">
                  <a:pos x="165" y="1120"/>
                </a:cxn>
                <a:cxn ang="0">
                  <a:pos x="346" y="576"/>
                </a:cxn>
              </a:cxnLst>
              <a:rect l="0" t="0" r="r" b="b"/>
              <a:pathLst>
                <a:path w="693" h="1120">
                  <a:moveTo>
                    <a:pt x="346" y="576"/>
                  </a:moveTo>
                  <a:lnTo>
                    <a:pt x="519" y="1120"/>
                  </a:lnTo>
                  <a:lnTo>
                    <a:pt x="669" y="1120"/>
                  </a:lnTo>
                  <a:lnTo>
                    <a:pt x="519" y="489"/>
                  </a:lnTo>
                  <a:lnTo>
                    <a:pt x="519" y="119"/>
                  </a:lnTo>
                  <a:lnTo>
                    <a:pt x="574" y="245"/>
                  </a:lnTo>
                  <a:lnTo>
                    <a:pt x="527" y="308"/>
                  </a:lnTo>
                  <a:lnTo>
                    <a:pt x="598" y="379"/>
                  </a:lnTo>
                  <a:lnTo>
                    <a:pt x="693" y="245"/>
                  </a:lnTo>
                  <a:lnTo>
                    <a:pt x="598" y="0"/>
                  </a:lnTo>
                  <a:lnTo>
                    <a:pt x="346" y="16"/>
                  </a:lnTo>
                  <a:lnTo>
                    <a:pt x="94" y="0"/>
                  </a:lnTo>
                  <a:lnTo>
                    <a:pt x="0" y="245"/>
                  </a:lnTo>
                  <a:lnTo>
                    <a:pt x="94" y="379"/>
                  </a:lnTo>
                  <a:lnTo>
                    <a:pt x="165" y="308"/>
                  </a:lnTo>
                  <a:lnTo>
                    <a:pt x="118" y="245"/>
                  </a:lnTo>
                  <a:lnTo>
                    <a:pt x="165" y="119"/>
                  </a:lnTo>
                  <a:lnTo>
                    <a:pt x="165" y="489"/>
                  </a:lnTo>
                  <a:lnTo>
                    <a:pt x="23" y="1120"/>
                  </a:lnTo>
                  <a:lnTo>
                    <a:pt x="165" y="1120"/>
                  </a:lnTo>
                  <a:lnTo>
                    <a:pt x="346" y="576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Группа 134"/>
          <p:cNvGrpSpPr/>
          <p:nvPr/>
        </p:nvGrpSpPr>
        <p:grpSpPr>
          <a:xfrm>
            <a:off x="4276180" y="2234910"/>
            <a:ext cx="152945" cy="403497"/>
            <a:chOff x="-1257845" y="263253"/>
            <a:chExt cx="1100138" cy="2216150"/>
          </a:xfrm>
          <a:solidFill>
            <a:srgbClr val="FFC000"/>
          </a:solidFill>
        </p:grpSpPr>
        <p:sp>
          <p:nvSpPr>
            <p:cNvPr id="136" name="Freeform 9"/>
            <p:cNvSpPr>
              <a:spLocks/>
            </p:cNvSpPr>
            <p:nvPr/>
          </p:nvSpPr>
          <p:spPr bwMode="auto">
            <a:xfrm>
              <a:off x="-970508" y="263253"/>
              <a:ext cx="487363" cy="427038"/>
            </a:xfrm>
            <a:custGeom>
              <a:avLst/>
              <a:gdLst/>
              <a:ahLst/>
              <a:cxnLst>
                <a:cxn ang="0">
                  <a:pos x="307" y="134"/>
                </a:cxn>
                <a:cxn ang="0">
                  <a:pos x="291" y="71"/>
                </a:cxn>
                <a:cxn ang="0">
                  <a:pos x="252" y="24"/>
                </a:cxn>
                <a:cxn ang="0">
                  <a:pos x="189" y="0"/>
                </a:cxn>
                <a:cxn ang="0">
                  <a:pos x="118" y="0"/>
                </a:cxn>
                <a:cxn ang="0">
                  <a:pos x="55" y="24"/>
                </a:cxn>
                <a:cxn ang="0">
                  <a:pos x="15" y="71"/>
                </a:cxn>
                <a:cxn ang="0">
                  <a:pos x="0" y="134"/>
                </a:cxn>
                <a:cxn ang="0">
                  <a:pos x="15" y="198"/>
                </a:cxn>
                <a:cxn ang="0">
                  <a:pos x="55" y="245"/>
                </a:cxn>
                <a:cxn ang="0">
                  <a:pos x="118" y="269"/>
                </a:cxn>
                <a:cxn ang="0">
                  <a:pos x="189" y="269"/>
                </a:cxn>
                <a:cxn ang="0">
                  <a:pos x="252" y="245"/>
                </a:cxn>
                <a:cxn ang="0">
                  <a:pos x="291" y="198"/>
                </a:cxn>
                <a:cxn ang="0">
                  <a:pos x="307" y="134"/>
                </a:cxn>
              </a:cxnLst>
              <a:rect l="0" t="0" r="r" b="b"/>
              <a:pathLst>
                <a:path w="307" h="269">
                  <a:moveTo>
                    <a:pt x="307" y="134"/>
                  </a:moveTo>
                  <a:lnTo>
                    <a:pt x="291" y="71"/>
                  </a:lnTo>
                  <a:lnTo>
                    <a:pt x="252" y="24"/>
                  </a:lnTo>
                  <a:lnTo>
                    <a:pt x="189" y="0"/>
                  </a:lnTo>
                  <a:lnTo>
                    <a:pt x="118" y="0"/>
                  </a:lnTo>
                  <a:lnTo>
                    <a:pt x="55" y="24"/>
                  </a:lnTo>
                  <a:lnTo>
                    <a:pt x="15" y="71"/>
                  </a:lnTo>
                  <a:lnTo>
                    <a:pt x="0" y="134"/>
                  </a:lnTo>
                  <a:lnTo>
                    <a:pt x="15" y="198"/>
                  </a:lnTo>
                  <a:lnTo>
                    <a:pt x="55" y="245"/>
                  </a:lnTo>
                  <a:lnTo>
                    <a:pt x="118" y="269"/>
                  </a:lnTo>
                  <a:lnTo>
                    <a:pt x="189" y="269"/>
                  </a:lnTo>
                  <a:lnTo>
                    <a:pt x="252" y="245"/>
                  </a:lnTo>
                  <a:lnTo>
                    <a:pt x="291" y="198"/>
                  </a:lnTo>
                  <a:lnTo>
                    <a:pt x="307" y="134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0"/>
            <p:cNvSpPr>
              <a:spLocks/>
            </p:cNvSpPr>
            <p:nvPr/>
          </p:nvSpPr>
          <p:spPr bwMode="auto">
            <a:xfrm>
              <a:off x="-1257845" y="701403"/>
              <a:ext cx="1100138" cy="1778000"/>
            </a:xfrm>
            <a:custGeom>
              <a:avLst/>
              <a:gdLst/>
              <a:ahLst/>
              <a:cxnLst>
                <a:cxn ang="0">
                  <a:pos x="346" y="576"/>
                </a:cxn>
                <a:cxn ang="0">
                  <a:pos x="519" y="1120"/>
                </a:cxn>
                <a:cxn ang="0">
                  <a:pos x="669" y="1120"/>
                </a:cxn>
                <a:cxn ang="0">
                  <a:pos x="519" y="489"/>
                </a:cxn>
                <a:cxn ang="0">
                  <a:pos x="519" y="119"/>
                </a:cxn>
                <a:cxn ang="0">
                  <a:pos x="574" y="245"/>
                </a:cxn>
                <a:cxn ang="0">
                  <a:pos x="527" y="308"/>
                </a:cxn>
                <a:cxn ang="0">
                  <a:pos x="598" y="379"/>
                </a:cxn>
                <a:cxn ang="0">
                  <a:pos x="693" y="245"/>
                </a:cxn>
                <a:cxn ang="0">
                  <a:pos x="598" y="0"/>
                </a:cxn>
                <a:cxn ang="0">
                  <a:pos x="346" y="16"/>
                </a:cxn>
                <a:cxn ang="0">
                  <a:pos x="94" y="0"/>
                </a:cxn>
                <a:cxn ang="0">
                  <a:pos x="0" y="245"/>
                </a:cxn>
                <a:cxn ang="0">
                  <a:pos x="94" y="379"/>
                </a:cxn>
                <a:cxn ang="0">
                  <a:pos x="165" y="308"/>
                </a:cxn>
                <a:cxn ang="0">
                  <a:pos x="118" y="245"/>
                </a:cxn>
                <a:cxn ang="0">
                  <a:pos x="165" y="119"/>
                </a:cxn>
                <a:cxn ang="0">
                  <a:pos x="165" y="489"/>
                </a:cxn>
                <a:cxn ang="0">
                  <a:pos x="23" y="1120"/>
                </a:cxn>
                <a:cxn ang="0">
                  <a:pos x="165" y="1120"/>
                </a:cxn>
                <a:cxn ang="0">
                  <a:pos x="346" y="576"/>
                </a:cxn>
              </a:cxnLst>
              <a:rect l="0" t="0" r="r" b="b"/>
              <a:pathLst>
                <a:path w="693" h="1120">
                  <a:moveTo>
                    <a:pt x="346" y="576"/>
                  </a:moveTo>
                  <a:lnTo>
                    <a:pt x="519" y="1120"/>
                  </a:lnTo>
                  <a:lnTo>
                    <a:pt x="669" y="1120"/>
                  </a:lnTo>
                  <a:lnTo>
                    <a:pt x="519" y="489"/>
                  </a:lnTo>
                  <a:lnTo>
                    <a:pt x="519" y="119"/>
                  </a:lnTo>
                  <a:lnTo>
                    <a:pt x="574" y="245"/>
                  </a:lnTo>
                  <a:lnTo>
                    <a:pt x="527" y="308"/>
                  </a:lnTo>
                  <a:lnTo>
                    <a:pt x="598" y="379"/>
                  </a:lnTo>
                  <a:lnTo>
                    <a:pt x="693" y="245"/>
                  </a:lnTo>
                  <a:lnTo>
                    <a:pt x="598" y="0"/>
                  </a:lnTo>
                  <a:lnTo>
                    <a:pt x="346" y="16"/>
                  </a:lnTo>
                  <a:lnTo>
                    <a:pt x="94" y="0"/>
                  </a:lnTo>
                  <a:lnTo>
                    <a:pt x="0" y="245"/>
                  </a:lnTo>
                  <a:lnTo>
                    <a:pt x="94" y="379"/>
                  </a:lnTo>
                  <a:lnTo>
                    <a:pt x="165" y="308"/>
                  </a:lnTo>
                  <a:lnTo>
                    <a:pt x="118" y="245"/>
                  </a:lnTo>
                  <a:lnTo>
                    <a:pt x="165" y="119"/>
                  </a:lnTo>
                  <a:lnTo>
                    <a:pt x="165" y="489"/>
                  </a:lnTo>
                  <a:lnTo>
                    <a:pt x="23" y="1120"/>
                  </a:lnTo>
                  <a:lnTo>
                    <a:pt x="165" y="1120"/>
                  </a:lnTo>
                  <a:lnTo>
                    <a:pt x="346" y="576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Группа 137"/>
          <p:cNvGrpSpPr/>
          <p:nvPr/>
        </p:nvGrpSpPr>
        <p:grpSpPr>
          <a:xfrm>
            <a:off x="4523830" y="2234910"/>
            <a:ext cx="152945" cy="403497"/>
            <a:chOff x="-1257845" y="263253"/>
            <a:chExt cx="1100138" cy="2216150"/>
          </a:xfrm>
        </p:grpSpPr>
        <p:sp>
          <p:nvSpPr>
            <p:cNvPr id="139" name="Freeform 9"/>
            <p:cNvSpPr>
              <a:spLocks/>
            </p:cNvSpPr>
            <p:nvPr/>
          </p:nvSpPr>
          <p:spPr bwMode="auto">
            <a:xfrm>
              <a:off x="-970508" y="263253"/>
              <a:ext cx="487363" cy="427038"/>
            </a:xfrm>
            <a:custGeom>
              <a:avLst/>
              <a:gdLst/>
              <a:ahLst/>
              <a:cxnLst>
                <a:cxn ang="0">
                  <a:pos x="307" y="134"/>
                </a:cxn>
                <a:cxn ang="0">
                  <a:pos x="291" y="71"/>
                </a:cxn>
                <a:cxn ang="0">
                  <a:pos x="252" y="24"/>
                </a:cxn>
                <a:cxn ang="0">
                  <a:pos x="189" y="0"/>
                </a:cxn>
                <a:cxn ang="0">
                  <a:pos x="118" y="0"/>
                </a:cxn>
                <a:cxn ang="0">
                  <a:pos x="55" y="24"/>
                </a:cxn>
                <a:cxn ang="0">
                  <a:pos x="15" y="71"/>
                </a:cxn>
                <a:cxn ang="0">
                  <a:pos x="0" y="134"/>
                </a:cxn>
                <a:cxn ang="0">
                  <a:pos x="15" y="198"/>
                </a:cxn>
                <a:cxn ang="0">
                  <a:pos x="55" y="245"/>
                </a:cxn>
                <a:cxn ang="0">
                  <a:pos x="118" y="269"/>
                </a:cxn>
                <a:cxn ang="0">
                  <a:pos x="189" y="269"/>
                </a:cxn>
                <a:cxn ang="0">
                  <a:pos x="252" y="245"/>
                </a:cxn>
                <a:cxn ang="0">
                  <a:pos x="291" y="198"/>
                </a:cxn>
                <a:cxn ang="0">
                  <a:pos x="307" y="134"/>
                </a:cxn>
              </a:cxnLst>
              <a:rect l="0" t="0" r="r" b="b"/>
              <a:pathLst>
                <a:path w="307" h="269">
                  <a:moveTo>
                    <a:pt x="307" y="134"/>
                  </a:moveTo>
                  <a:lnTo>
                    <a:pt x="291" y="71"/>
                  </a:lnTo>
                  <a:lnTo>
                    <a:pt x="252" y="24"/>
                  </a:lnTo>
                  <a:lnTo>
                    <a:pt x="189" y="0"/>
                  </a:lnTo>
                  <a:lnTo>
                    <a:pt x="118" y="0"/>
                  </a:lnTo>
                  <a:lnTo>
                    <a:pt x="55" y="24"/>
                  </a:lnTo>
                  <a:lnTo>
                    <a:pt x="15" y="71"/>
                  </a:lnTo>
                  <a:lnTo>
                    <a:pt x="0" y="134"/>
                  </a:lnTo>
                  <a:lnTo>
                    <a:pt x="15" y="198"/>
                  </a:lnTo>
                  <a:lnTo>
                    <a:pt x="55" y="245"/>
                  </a:lnTo>
                  <a:lnTo>
                    <a:pt x="118" y="269"/>
                  </a:lnTo>
                  <a:lnTo>
                    <a:pt x="189" y="269"/>
                  </a:lnTo>
                  <a:lnTo>
                    <a:pt x="252" y="245"/>
                  </a:lnTo>
                  <a:lnTo>
                    <a:pt x="291" y="198"/>
                  </a:lnTo>
                  <a:lnTo>
                    <a:pt x="307" y="134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0"/>
            <p:cNvSpPr>
              <a:spLocks/>
            </p:cNvSpPr>
            <p:nvPr/>
          </p:nvSpPr>
          <p:spPr bwMode="auto">
            <a:xfrm>
              <a:off x="-1257845" y="701403"/>
              <a:ext cx="1100138" cy="1778000"/>
            </a:xfrm>
            <a:custGeom>
              <a:avLst/>
              <a:gdLst/>
              <a:ahLst/>
              <a:cxnLst>
                <a:cxn ang="0">
                  <a:pos x="346" y="576"/>
                </a:cxn>
                <a:cxn ang="0">
                  <a:pos x="519" y="1120"/>
                </a:cxn>
                <a:cxn ang="0">
                  <a:pos x="669" y="1120"/>
                </a:cxn>
                <a:cxn ang="0">
                  <a:pos x="519" y="489"/>
                </a:cxn>
                <a:cxn ang="0">
                  <a:pos x="519" y="119"/>
                </a:cxn>
                <a:cxn ang="0">
                  <a:pos x="574" y="245"/>
                </a:cxn>
                <a:cxn ang="0">
                  <a:pos x="527" y="308"/>
                </a:cxn>
                <a:cxn ang="0">
                  <a:pos x="598" y="379"/>
                </a:cxn>
                <a:cxn ang="0">
                  <a:pos x="693" y="245"/>
                </a:cxn>
                <a:cxn ang="0">
                  <a:pos x="598" y="0"/>
                </a:cxn>
                <a:cxn ang="0">
                  <a:pos x="346" y="16"/>
                </a:cxn>
                <a:cxn ang="0">
                  <a:pos x="94" y="0"/>
                </a:cxn>
                <a:cxn ang="0">
                  <a:pos x="0" y="245"/>
                </a:cxn>
                <a:cxn ang="0">
                  <a:pos x="94" y="379"/>
                </a:cxn>
                <a:cxn ang="0">
                  <a:pos x="165" y="308"/>
                </a:cxn>
                <a:cxn ang="0">
                  <a:pos x="118" y="245"/>
                </a:cxn>
                <a:cxn ang="0">
                  <a:pos x="165" y="119"/>
                </a:cxn>
                <a:cxn ang="0">
                  <a:pos x="165" y="489"/>
                </a:cxn>
                <a:cxn ang="0">
                  <a:pos x="23" y="1120"/>
                </a:cxn>
                <a:cxn ang="0">
                  <a:pos x="165" y="1120"/>
                </a:cxn>
                <a:cxn ang="0">
                  <a:pos x="346" y="576"/>
                </a:cxn>
              </a:cxnLst>
              <a:rect l="0" t="0" r="r" b="b"/>
              <a:pathLst>
                <a:path w="693" h="1120">
                  <a:moveTo>
                    <a:pt x="346" y="576"/>
                  </a:moveTo>
                  <a:lnTo>
                    <a:pt x="519" y="1120"/>
                  </a:lnTo>
                  <a:lnTo>
                    <a:pt x="669" y="1120"/>
                  </a:lnTo>
                  <a:lnTo>
                    <a:pt x="519" y="489"/>
                  </a:lnTo>
                  <a:lnTo>
                    <a:pt x="519" y="119"/>
                  </a:lnTo>
                  <a:lnTo>
                    <a:pt x="574" y="245"/>
                  </a:lnTo>
                  <a:lnTo>
                    <a:pt x="527" y="308"/>
                  </a:lnTo>
                  <a:lnTo>
                    <a:pt x="598" y="379"/>
                  </a:lnTo>
                  <a:lnTo>
                    <a:pt x="693" y="245"/>
                  </a:lnTo>
                  <a:lnTo>
                    <a:pt x="598" y="0"/>
                  </a:lnTo>
                  <a:lnTo>
                    <a:pt x="346" y="16"/>
                  </a:lnTo>
                  <a:lnTo>
                    <a:pt x="94" y="0"/>
                  </a:lnTo>
                  <a:lnTo>
                    <a:pt x="0" y="245"/>
                  </a:lnTo>
                  <a:lnTo>
                    <a:pt x="94" y="379"/>
                  </a:lnTo>
                  <a:lnTo>
                    <a:pt x="165" y="308"/>
                  </a:lnTo>
                  <a:lnTo>
                    <a:pt x="118" y="245"/>
                  </a:lnTo>
                  <a:lnTo>
                    <a:pt x="165" y="119"/>
                  </a:lnTo>
                  <a:lnTo>
                    <a:pt x="165" y="489"/>
                  </a:lnTo>
                  <a:lnTo>
                    <a:pt x="23" y="1120"/>
                  </a:lnTo>
                  <a:lnTo>
                    <a:pt x="165" y="1120"/>
                  </a:lnTo>
                  <a:lnTo>
                    <a:pt x="346" y="576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Группа 140"/>
          <p:cNvGrpSpPr/>
          <p:nvPr/>
        </p:nvGrpSpPr>
        <p:grpSpPr>
          <a:xfrm>
            <a:off x="4800055" y="2234910"/>
            <a:ext cx="152945" cy="403497"/>
            <a:chOff x="-1257845" y="263253"/>
            <a:chExt cx="1100138" cy="2216150"/>
          </a:xfrm>
        </p:grpSpPr>
        <p:sp>
          <p:nvSpPr>
            <p:cNvPr id="142" name="Freeform 9"/>
            <p:cNvSpPr>
              <a:spLocks/>
            </p:cNvSpPr>
            <p:nvPr/>
          </p:nvSpPr>
          <p:spPr bwMode="auto">
            <a:xfrm>
              <a:off x="-970508" y="263253"/>
              <a:ext cx="487363" cy="427038"/>
            </a:xfrm>
            <a:custGeom>
              <a:avLst/>
              <a:gdLst/>
              <a:ahLst/>
              <a:cxnLst>
                <a:cxn ang="0">
                  <a:pos x="307" y="134"/>
                </a:cxn>
                <a:cxn ang="0">
                  <a:pos x="291" y="71"/>
                </a:cxn>
                <a:cxn ang="0">
                  <a:pos x="252" y="24"/>
                </a:cxn>
                <a:cxn ang="0">
                  <a:pos x="189" y="0"/>
                </a:cxn>
                <a:cxn ang="0">
                  <a:pos x="118" y="0"/>
                </a:cxn>
                <a:cxn ang="0">
                  <a:pos x="55" y="24"/>
                </a:cxn>
                <a:cxn ang="0">
                  <a:pos x="15" y="71"/>
                </a:cxn>
                <a:cxn ang="0">
                  <a:pos x="0" y="134"/>
                </a:cxn>
                <a:cxn ang="0">
                  <a:pos x="15" y="198"/>
                </a:cxn>
                <a:cxn ang="0">
                  <a:pos x="55" y="245"/>
                </a:cxn>
                <a:cxn ang="0">
                  <a:pos x="118" y="269"/>
                </a:cxn>
                <a:cxn ang="0">
                  <a:pos x="189" y="269"/>
                </a:cxn>
                <a:cxn ang="0">
                  <a:pos x="252" y="245"/>
                </a:cxn>
                <a:cxn ang="0">
                  <a:pos x="291" y="198"/>
                </a:cxn>
                <a:cxn ang="0">
                  <a:pos x="307" y="134"/>
                </a:cxn>
              </a:cxnLst>
              <a:rect l="0" t="0" r="r" b="b"/>
              <a:pathLst>
                <a:path w="307" h="269">
                  <a:moveTo>
                    <a:pt x="307" y="134"/>
                  </a:moveTo>
                  <a:lnTo>
                    <a:pt x="291" y="71"/>
                  </a:lnTo>
                  <a:lnTo>
                    <a:pt x="252" y="24"/>
                  </a:lnTo>
                  <a:lnTo>
                    <a:pt x="189" y="0"/>
                  </a:lnTo>
                  <a:lnTo>
                    <a:pt x="118" y="0"/>
                  </a:lnTo>
                  <a:lnTo>
                    <a:pt x="55" y="24"/>
                  </a:lnTo>
                  <a:lnTo>
                    <a:pt x="15" y="71"/>
                  </a:lnTo>
                  <a:lnTo>
                    <a:pt x="0" y="134"/>
                  </a:lnTo>
                  <a:lnTo>
                    <a:pt x="15" y="198"/>
                  </a:lnTo>
                  <a:lnTo>
                    <a:pt x="55" y="245"/>
                  </a:lnTo>
                  <a:lnTo>
                    <a:pt x="118" y="269"/>
                  </a:lnTo>
                  <a:lnTo>
                    <a:pt x="189" y="269"/>
                  </a:lnTo>
                  <a:lnTo>
                    <a:pt x="252" y="245"/>
                  </a:lnTo>
                  <a:lnTo>
                    <a:pt x="291" y="198"/>
                  </a:lnTo>
                  <a:lnTo>
                    <a:pt x="307" y="134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0"/>
            <p:cNvSpPr>
              <a:spLocks/>
            </p:cNvSpPr>
            <p:nvPr/>
          </p:nvSpPr>
          <p:spPr bwMode="auto">
            <a:xfrm>
              <a:off x="-1257845" y="701403"/>
              <a:ext cx="1100138" cy="1778000"/>
            </a:xfrm>
            <a:custGeom>
              <a:avLst/>
              <a:gdLst/>
              <a:ahLst/>
              <a:cxnLst>
                <a:cxn ang="0">
                  <a:pos x="346" y="576"/>
                </a:cxn>
                <a:cxn ang="0">
                  <a:pos x="519" y="1120"/>
                </a:cxn>
                <a:cxn ang="0">
                  <a:pos x="669" y="1120"/>
                </a:cxn>
                <a:cxn ang="0">
                  <a:pos x="519" y="489"/>
                </a:cxn>
                <a:cxn ang="0">
                  <a:pos x="519" y="119"/>
                </a:cxn>
                <a:cxn ang="0">
                  <a:pos x="574" y="245"/>
                </a:cxn>
                <a:cxn ang="0">
                  <a:pos x="527" y="308"/>
                </a:cxn>
                <a:cxn ang="0">
                  <a:pos x="598" y="379"/>
                </a:cxn>
                <a:cxn ang="0">
                  <a:pos x="693" y="245"/>
                </a:cxn>
                <a:cxn ang="0">
                  <a:pos x="598" y="0"/>
                </a:cxn>
                <a:cxn ang="0">
                  <a:pos x="346" y="16"/>
                </a:cxn>
                <a:cxn ang="0">
                  <a:pos x="94" y="0"/>
                </a:cxn>
                <a:cxn ang="0">
                  <a:pos x="0" y="245"/>
                </a:cxn>
                <a:cxn ang="0">
                  <a:pos x="94" y="379"/>
                </a:cxn>
                <a:cxn ang="0">
                  <a:pos x="165" y="308"/>
                </a:cxn>
                <a:cxn ang="0">
                  <a:pos x="118" y="245"/>
                </a:cxn>
                <a:cxn ang="0">
                  <a:pos x="165" y="119"/>
                </a:cxn>
                <a:cxn ang="0">
                  <a:pos x="165" y="489"/>
                </a:cxn>
                <a:cxn ang="0">
                  <a:pos x="23" y="1120"/>
                </a:cxn>
                <a:cxn ang="0">
                  <a:pos x="165" y="1120"/>
                </a:cxn>
                <a:cxn ang="0">
                  <a:pos x="346" y="576"/>
                </a:cxn>
              </a:cxnLst>
              <a:rect l="0" t="0" r="r" b="b"/>
              <a:pathLst>
                <a:path w="693" h="1120">
                  <a:moveTo>
                    <a:pt x="346" y="576"/>
                  </a:moveTo>
                  <a:lnTo>
                    <a:pt x="519" y="1120"/>
                  </a:lnTo>
                  <a:lnTo>
                    <a:pt x="669" y="1120"/>
                  </a:lnTo>
                  <a:lnTo>
                    <a:pt x="519" y="489"/>
                  </a:lnTo>
                  <a:lnTo>
                    <a:pt x="519" y="119"/>
                  </a:lnTo>
                  <a:lnTo>
                    <a:pt x="574" y="245"/>
                  </a:lnTo>
                  <a:lnTo>
                    <a:pt x="527" y="308"/>
                  </a:lnTo>
                  <a:lnTo>
                    <a:pt x="598" y="379"/>
                  </a:lnTo>
                  <a:lnTo>
                    <a:pt x="693" y="245"/>
                  </a:lnTo>
                  <a:lnTo>
                    <a:pt x="598" y="0"/>
                  </a:lnTo>
                  <a:lnTo>
                    <a:pt x="346" y="16"/>
                  </a:lnTo>
                  <a:lnTo>
                    <a:pt x="94" y="0"/>
                  </a:lnTo>
                  <a:lnTo>
                    <a:pt x="0" y="245"/>
                  </a:lnTo>
                  <a:lnTo>
                    <a:pt x="94" y="379"/>
                  </a:lnTo>
                  <a:lnTo>
                    <a:pt x="165" y="308"/>
                  </a:lnTo>
                  <a:lnTo>
                    <a:pt x="118" y="245"/>
                  </a:lnTo>
                  <a:lnTo>
                    <a:pt x="165" y="119"/>
                  </a:lnTo>
                  <a:lnTo>
                    <a:pt x="165" y="489"/>
                  </a:lnTo>
                  <a:lnTo>
                    <a:pt x="23" y="1120"/>
                  </a:lnTo>
                  <a:lnTo>
                    <a:pt x="165" y="1120"/>
                  </a:lnTo>
                  <a:lnTo>
                    <a:pt x="346" y="576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" name="Фигура, имеющая форму буквы L 143"/>
          <p:cNvSpPr/>
          <p:nvPr/>
        </p:nvSpPr>
        <p:spPr>
          <a:xfrm rot="19343125">
            <a:off x="4276725" y="1816082"/>
            <a:ext cx="415925" cy="168275"/>
          </a:xfrm>
          <a:prstGeom prst="corner">
            <a:avLst>
              <a:gd name="adj1" fmla="val 22414"/>
              <a:gd name="adj2" fmla="val 2471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46"/>
          <p:cNvGrpSpPr/>
          <p:nvPr/>
        </p:nvGrpSpPr>
        <p:grpSpPr>
          <a:xfrm flipH="1">
            <a:off x="6654180" y="3006714"/>
            <a:ext cx="951948" cy="845106"/>
            <a:chOff x="-12865" y="3292790"/>
            <a:chExt cx="951948" cy="306476"/>
          </a:xfrm>
        </p:grpSpPr>
        <p:cxnSp>
          <p:nvCxnSpPr>
            <p:cNvPr id="145" name="Прямая соединительная линия 144"/>
            <p:cNvCxnSpPr/>
            <p:nvPr/>
          </p:nvCxnSpPr>
          <p:spPr>
            <a:xfrm flipH="1">
              <a:off x="939083" y="3351215"/>
              <a:ext cx="0" cy="24805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Блок-схема: ручной ввод 476"/>
            <p:cNvSpPr>
              <a:spLocks noChangeArrowheads="1"/>
            </p:cNvSpPr>
            <p:nvPr/>
          </p:nvSpPr>
          <p:spPr bwMode="auto">
            <a:xfrm rot="16200000">
              <a:off x="378661" y="2901264"/>
              <a:ext cx="156198" cy="939250"/>
            </a:xfrm>
            <a:prstGeom prst="flowChartManualInput">
              <a:avLst/>
            </a:prstGeom>
            <a:gradFill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0"/>
            </a:gra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36991" rIns="0" bIns="36991" anchor="ctr"/>
            <a:lstStyle/>
            <a:p>
              <a:pPr algn="ctr" defTabSz="923699"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itchFamily="34" charset="0"/>
                </a:rPr>
                <a:t>омсбр</a:t>
              </a:r>
              <a:endParaRPr lang="ru-RU" sz="16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0" name="Группа 157"/>
          <p:cNvGrpSpPr/>
          <p:nvPr/>
        </p:nvGrpSpPr>
        <p:grpSpPr>
          <a:xfrm flipH="1">
            <a:off x="2075511" y="3037084"/>
            <a:ext cx="545592" cy="814729"/>
            <a:chOff x="2023533" y="3481605"/>
            <a:chExt cx="541871" cy="814729"/>
          </a:xfrm>
        </p:grpSpPr>
        <p:grpSp>
          <p:nvGrpSpPr>
            <p:cNvPr id="11" name="Группа 147"/>
            <p:cNvGrpSpPr/>
            <p:nvPr/>
          </p:nvGrpSpPr>
          <p:grpSpPr>
            <a:xfrm>
              <a:off x="2023533" y="3481605"/>
              <a:ext cx="493082" cy="814729"/>
              <a:chOff x="21241" y="3303806"/>
              <a:chExt cx="536842" cy="295460"/>
            </a:xfrm>
          </p:grpSpPr>
          <p:cxnSp>
            <p:nvCxnSpPr>
              <p:cNvPr id="149" name="Прямая соединительная линия 148"/>
              <p:cNvCxnSpPr/>
              <p:nvPr/>
            </p:nvCxnSpPr>
            <p:spPr>
              <a:xfrm flipH="1">
                <a:off x="558083" y="3351215"/>
                <a:ext cx="0" cy="2480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Блок-схема: ручной ввод 476"/>
              <p:cNvSpPr>
                <a:spLocks noChangeArrowheads="1"/>
              </p:cNvSpPr>
              <p:nvPr/>
            </p:nvSpPr>
            <p:spPr bwMode="auto">
              <a:xfrm rot="16200000">
                <a:off x="210451" y="3114596"/>
                <a:ext cx="156198" cy="534617"/>
              </a:xfrm>
              <a:prstGeom prst="triangle">
                <a:avLst/>
              </a:prstGeom>
              <a:gradFill>
                <a:gsLst>
                  <a:gs pos="0">
                    <a:srgbClr val="FF0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5400000" scaled="0"/>
              </a:gra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tIns="36991" rIns="0" bIns="36991" anchor="ctr"/>
              <a:lstStyle/>
              <a:p>
                <a:pPr algn="ctr" defTabSz="923699">
                  <a:defRPr/>
                </a:pPr>
                <a:endParaRPr lang="ru-RU" sz="16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2057404" y="3996267"/>
              <a:ext cx="508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smtClean="0">
                  <a:latin typeface="Arial" pitchFamily="34" charset="0"/>
                  <a:cs typeface="Arial" pitchFamily="34" charset="0"/>
                </a:rPr>
                <a:t>ВК(М)</a:t>
              </a:r>
              <a:endParaRPr lang="ru-RU" sz="9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161"/>
          <p:cNvGrpSpPr/>
          <p:nvPr/>
        </p:nvGrpSpPr>
        <p:grpSpPr>
          <a:xfrm>
            <a:off x="1159933" y="3943332"/>
            <a:ext cx="2315634" cy="1731951"/>
            <a:chOff x="1168400" y="4502150"/>
            <a:chExt cx="2315634" cy="1731951"/>
          </a:xfrm>
        </p:grpSpPr>
        <p:sp>
          <p:nvSpPr>
            <p:cNvPr id="159" name="Выноска со стрелкой вниз 158"/>
            <p:cNvSpPr/>
            <p:nvPr/>
          </p:nvSpPr>
          <p:spPr>
            <a:xfrm rot="10800000">
              <a:off x="1169459" y="4502150"/>
              <a:ext cx="2314575" cy="1703917"/>
            </a:xfrm>
            <a:prstGeom prst="downArrowCallout">
              <a:avLst>
                <a:gd name="adj1" fmla="val 62552"/>
                <a:gd name="adj2" fmla="val 39236"/>
                <a:gd name="adj3" fmla="val 13341"/>
                <a:gd name="adj4" fmla="val 79588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168400" y="4910662"/>
              <a:ext cx="22944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Организация работа в ВК (м)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Медицинское освидетельствование;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Проверочные мероприятия;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Формирование личного дела;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Оформление допусков (при необходимости)</a:t>
              </a:r>
            </a:p>
            <a:p>
              <a:r>
                <a:rPr lang="ru-RU" sz="1000" dirty="0" smtClean="0">
                  <a:latin typeface="Arial" pitchFamily="34" charset="0"/>
                  <a:cs typeface="Arial" pitchFamily="34" charset="0"/>
                </a:rPr>
                <a:t>Решение аттестационной комиссии</a:t>
              </a:r>
              <a:endParaRPr lang="ru-RU" sz="1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68"/>
          <p:cNvGrpSpPr/>
          <p:nvPr/>
        </p:nvGrpSpPr>
        <p:grpSpPr>
          <a:xfrm>
            <a:off x="3047996" y="2726259"/>
            <a:ext cx="2692399" cy="338554"/>
            <a:chOff x="3047996" y="2912533"/>
            <a:chExt cx="2692399" cy="338554"/>
          </a:xfrm>
        </p:grpSpPr>
        <p:cxnSp>
          <p:nvCxnSpPr>
            <p:cNvPr id="165" name="Прямая со стрелкой 164"/>
            <p:cNvCxnSpPr/>
            <p:nvPr/>
          </p:nvCxnSpPr>
          <p:spPr>
            <a:xfrm flipH="1" flipV="1">
              <a:off x="3047996" y="3081868"/>
              <a:ext cx="2692399" cy="0"/>
            </a:xfrm>
            <a:prstGeom prst="straightConnector1">
              <a:avLst/>
            </a:prstGeom>
            <a:solidFill>
              <a:srgbClr val="CCFFCC"/>
            </a:solidFill>
            <a:ln w="57150">
              <a:solidFill>
                <a:srgbClr val="CCFFCC"/>
              </a:solidFill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63" name="TextBox 162"/>
            <p:cNvSpPr txBox="1"/>
            <p:nvPr/>
          </p:nvSpPr>
          <p:spPr>
            <a:xfrm>
              <a:off x="3556002" y="2912533"/>
              <a:ext cx="1871132" cy="338554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Arial" pitchFamily="34" charset="0"/>
                  <a:cs typeface="Arial" pitchFamily="34" charset="0"/>
                </a:rPr>
                <a:t>Запрос в ВК (м) на рассмотрение </a:t>
              </a:r>
            </a:p>
            <a:p>
              <a:pPr algn="ctr"/>
              <a:r>
                <a:rPr lang="ru-RU" sz="800" dirty="0" smtClean="0">
                  <a:latin typeface="Arial" pitchFamily="34" charset="0"/>
                  <a:cs typeface="Arial" pitchFamily="34" charset="0"/>
                </a:rPr>
                <a:t>гражданина</a:t>
              </a:r>
              <a:endParaRPr lang="ru-RU" sz="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169"/>
          <p:cNvGrpSpPr/>
          <p:nvPr/>
        </p:nvGrpSpPr>
        <p:grpSpPr>
          <a:xfrm>
            <a:off x="3098800" y="3149593"/>
            <a:ext cx="2751667" cy="461665"/>
            <a:chOff x="3098800" y="2912533"/>
            <a:chExt cx="2826036" cy="461665"/>
          </a:xfrm>
        </p:grpSpPr>
        <p:cxnSp>
          <p:nvCxnSpPr>
            <p:cNvPr id="171" name="Прямая со стрелкой 170"/>
            <p:cNvCxnSpPr/>
            <p:nvPr/>
          </p:nvCxnSpPr>
          <p:spPr>
            <a:xfrm>
              <a:off x="3098800" y="3149599"/>
              <a:ext cx="2826036" cy="8"/>
            </a:xfrm>
            <a:prstGeom prst="straightConnector1">
              <a:avLst/>
            </a:prstGeom>
            <a:solidFill>
              <a:srgbClr val="CCFFCC"/>
            </a:solidFill>
            <a:ln w="57150">
              <a:solidFill>
                <a:srgbClr val="C5F0FF"/>
              </a:solidFill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72" name="TextBox 171"/>
            <p:cNvSpPr txBox="1"/>
            <p:nvPr/>
          </p:nvSpPr>
          <p:spPr>
            <a:xfrm>
              <a:off x="3556002" y="2912533"/>
              <a:ext cx="1942755" cy="461665"/>
            </a:xfrm>
            <a:prstGeom prst="rect">
              <a:avLst/>
            </a:prstGeom>
            <a:solidFill>
              <a:srgbClr val="C5F0FF"/>
            </a:solidFill>
            <a:ln>
              <a:solidFill>
                <a:srgbClr val="C5F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Arial" pitchFamily="34" charset="0"/>
                  <a:cs typeface="Arial" pitchFamily="34" charset="0"/>
                </a:rPr>
                <a:t>Направление кандидата на рассмотрение аттестационной комиссии в/ч</a:t>
              </a:r>
              <a:endParaRPr lang="ru-RU" sz="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Группа 176"/>
          <p:cNvGrpSpPr/>
          <p:nvPr/>
        </p:nvGrpSpPr>
        <p:grpSpPr>
          <a:xfrm>
            <a:off x="3056463" y="3699925"/>
            <a:ext cx="2692399" cy="338554"/>
            <a:chOff x="3047996" y="2912533"/>
            <a:chExt cx="2692399" cy="338554"/>
          </a:xfrm>
          <a:solidFill>
            <a:srgbClr val="FF7C80"/>
          </a:solidFill>
        </p:grpSpPr>
        <p:cxnSp>
          <p:nvCxnSpPr>
            <p:cNvPr id="178" name="Прямая со стрелкой 177"/>
            <p:cNvCxnSpPr/>
            <p:nvPr/>
          </p:nvCxnSpPr>
          <p:spPr>
            <a:xfrm flipH="1" flipV="1">
              <a:off x="3047996" y="3081868"/>
              <a:ext cx="2692399" cy="0"/>
            </a:xfrm>
            <a:prstGeom prst="straightConnector1">
              <a:avLst/>
            </a:prstGeom>
            <a:grpFill/>
            <a:ln w="57150">
              <a:solidFill>
                <a:srgbClr val="FF7C80"/>
              </a:solidFill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79" name="TextBox 178"/>
            <p:cNvSpPr txBox="1"/>
            <p:nvPr/>
          </p:nvSpPr>
          <p:spPr>
            <a:xfrm>
              <a:off x="3556002" y="2912533"/>
              <a:ext cx="1871132" cy="338554"/>
            </a:xfrm>
            <a:prstGeom prst="rect">
              <a:avLst/>
            </a:prstGeom>
            <a:grpFill/>
            <a:ln>
              <a:solidFill>
                <a:srgbClr val="FF7C8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Arial" pitchFamily="34" charset="0"/>
                  <a:cs typeface="Arial" pitchFamily="34" charset="0"/>
                </a:rPr>
                <a:t>Письменное уведомление  при мотивированном отказе </a:t>
              </a:r>
              <a:endParaRPr lang="ru-RU" sz="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1" name="Выноска со стрелкой вниз 180"/>
          <p:cNvSpPr/>
          <p:nvPr/>
        </p:nvSpPr>
        <p:spPr>
          <a:xfrm>
            <a:off x="5837768" y="3852315"/>
            <a:ext cx="2019298" cy="601151"/>
          </a:xfrm>
          <a:prstGeom prst="downArrowCallout">
            <a:avLst>
              <a:gd name="adj1" fmla="val 61578"/>
              <a:gd name="adj2" fmla="val 54193"/>
              <a:gd name="adj3" fmla="val 19017"/>
              <a:gd name="adj4" fmla="val 72141"/>
            </a:avLst>
          </a:prstGeom>
          <a:solidFill>
            <a:srgbClr val="FFCC99"/>
          </a:solidFill>
          <a:ln>
            <a:solidFill>
              <a:srgbClr val="FFCC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Заседание аттестационной комиссии</a:t>
            </a:r>
          </a:p>
        </p:txBody>
      </p:sp>
      <p:sp>
        <p:nvSpPr>
          <p:cNvPr id="182" name="Выноска со стрелкой вниз 181"/>
          <p:cNvSpPr/>
          <p:nvPr/>
        </p:nvSpPr>
        <p:spPr>
          <a:xfrm>
            <a:off x="5871635" y="4538115"/>
            <a:ext cx="2019298" cy="635794"/>
          </a:xfrm>
          <a:prstGeom prst="downArrowCallout">
            <a:avLst>
              <a:gd name="adj1" fmla="val 61578"/>
              <a:gd name="adj2" fmla="val 54193"/>
              <a:gd name="adj3" fmla="val 19017"/>
              <a:gd name="adj4" fmla="val 72141"/>
            </a:avLst>
          </a:prstGeom>
          <a:solidFill>
            <a:srgbClr val="CCFFCC"/>
          </a:solidFill>
          <a:ln>
            <a:solidFill>
              <a:srgbClr val="CC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Заключение контракта 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 положительном рассмотрении аттестационной комиссии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9091079" y="894485"/>
            <a:ext cx="2314575" cy="1681075"/>
          </a:xfrm>
          <a:prstGeom prst="rect">
            <a:avLst/>
          </a:prstGeom>
          <a:solidFill>
            <a:srgbClr val="DCE6F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финансового обеспечения Министерства обороны России по субъекту РФ (территориальное управление)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Оплата денежного довольствия по заявкам командиров (начальников) согласно статье расходов 6462 (Проведение подготовки и переподготовки мобилизационного резерва и военных сборов» на текущий год</a:t>
            </a:r>
          </a:p>
        </p:txBody>
      </p:sp>
      <p:grpSp>
        <p:nvGrpSpPr>
          <p:cNvPr id="16" name="Группа 212"/>
          <p:cNvGrpSpPr/>
          <p:nvPr/>
        </p:nvGrpSpPr>
        <p:grpSpPr>
          <a:xfrm>
            <a:off x="5672245" y="5627792"/>
            <a:ext cx="2310952" cy="681673"/>
            <a:chOff x="5655312" y="5433059"/>
            <a:chExt cx="2310952" cy="681673"/>
          </a:xfrm>
        </p:grpSpPr>
        <p:pic>
          <p:nvPicPr>
            <p:cNvPr id="184" name="Picture 5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lum bright="12000"/>
            </a:blip>
            <a:srcRect/>
            <a:stretch>
              <a:fillRect/>
            </a:stretch>
          </p:blipFill>
          <p:spPr bwMode="auto">
            <a:xfrm>
              <a:off x="6066792" y="5433059"/>
              <a:ext cx="329752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0" name="Picture 5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lum bright="12000"/>
            </a:blip>
            <a:srcRect/>
            <a:stretch>
              <a:fillRect/>
            </a:stretch>
          </p:blipFill>
          <p:spPr bwMode="auto">
            <a:xfrm>
              <a:off x="5655312" y="5448299"/>
              <a:ext cx="329752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1" name="Picture 5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lum bright="12000"/>
            </a:blip>
            <a:srcRect/>
            <a:stretch>
              <a:fillRect/>
            </a:stretch>
          </p:blipFill>
          <p:spPr bwMode="auto">
            <a:xfrm>
              <a:off x="6676392" y="5448299"/>
              <a:ext cx="329752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2" name="Picture 5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lum bright="12000"/>
            </a:blip>
            <a:srcRect/>
            <a:stretch>
              <a:fillRect/>
            </a:stretch>
          </p:blipFill>
          <p:spPr bwMode="auto">
            <a:xfrm>
              <a:off x="7156452" y="5455919"/>
              <a:ext cx="329752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" name="Picture 5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0C0C0"/>
                </a:clrFrom>
                <a:clrTo>
                  <a:srgbClr val="C0C0C0">
                    <a:alpha val="0"/>
                  </a:srgbClr>
                </a:clrTo>
              </a:clrChange>
              <a:lum bright="12000"/>
            </a:blip>
            <a:srcRect/>
            <a:stretch>
              <a:fillRect/>
            </a:stretch>
          </p:blipFill>
          <p:spPr bwMode="auto">
            <a:xfrm>
              <a:off x="7636512" y="5440679"/>
              <a:ext cx="329752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Группа 194"/>
          <p:cNvGrpSpPr/>
          <p:nvPr/>
        </p:nvGrpSpPr>
        <p:grpSpPr>
          <a:xfrm>
            <a:off x="7887370" y="2598421"/>
            <a:ext cx="1891630" cy="2125979"/>
            <a:chOff x="3383829" y="2292781"/>
            <a:chExt cx="1942754" cy="2125979"/>
          </a:xfrm>
          <a:solidFill>
            <a:srgbClr val="CCCCFF"/>
          </a:solidFill>
        </p:grpSpPr>
        <p:cxnSp>
          <p:nvCxnSpPr>
            <p:cNvPr id="196" name="Прямая со стрелкой 195"/>
            <p:cNvCxnSpPr/>
            <p:nvPr/>
          </p:nvCxnSpPr>
          <p:spPr>
            <a:xfrm flipV="1">
              <a:off x="3508357" y="2292781"/>
              <a:ext cx="1432148" cy="2125979"/>
            </a:xfrm>
            <a:prstGeom prst="straightConnector1">
              <a:avLst/>
            </a:prstGeom>
            <a:grpFill/>
            <a:ln w="57150">
              <a:solidFill>
                <a:srgbClr val="CCCCFF"/>
              </a:solidFill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97" name="TextBox 196"/>
            <p:cNvSpPr txBox="1"/>
            <p:nvPr/>
          </p:nvSpPr>
          <p:spPr>
            <a:xfrm>
              <a:off x="3383829" y="2965873"/>
              <a:ext cx="1942754" cy="461665"/>
            </a:xfrm>
            <a:prstGeom prst="rect">
              <a:avLst/>
            </a:prstGeom>
            <a:grpFill/>
            <a:ln>
              <a:solidFill>
                <a:srgbClr val="CC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Arial" pitchFamily="34" charset="0"/>
                  <a:cs typeface="Arial" pitchFamily="34" charset="0"/>
                </a:rPr>
                <a:t>Ежемесячно заявка на выделение денежных средств для оплаты денежного содержания</a:t>
              </a:r>
              <a:endParaRPr lang="ru-RU" sz="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197"/>
          <p:cNvGrpSpPr/>
          <p:nvPr/>
        </p:nvGrpSpPr>
        <p:grpSpPr>
          <a:xfrm>
            <a:off x="2964180" y="4000500"/>
            <a:ext cx="2837176" cy="731514"/>
            <a:chOff x="2903220" y="2350354"/>
            <a:chExt cx="2837176" cy="731514"/>
          </a:xfrm>
        </p:grpSpPr>
        <p:cxnSp>
          <p:nvCxnSpPr>
            <p:cNvPr id="199" name="Прямая со стрелкой 198"/>
            <p:cNvCxnSpPr/>
            <p:nvPr/>
          </p:nvCxnSpPr>
          <p:spPr>
            <a:xfrm flipH="1" flipV="1">
              <a:off x="2903220" y="2350354"/>
              <a:ext cx="2837176" cy="731514"/>
            </a:xfrm>
            <a:prstGeom prst="straightConnector1">
              <a:avLst/>
            </a:prstGeom>
            <a:solidFill>
              <a:srgbClr val="CCFFCC"/>
            </a:solidFill>
            <a:ln w="57150">
              <a:solidFill>
                <a:srgbClr val="CCFFCC"/>
              </a:solidFill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00" name="TextBox 199"/>
            <p:cNvSpPr txBox="1"/>
            <p:nvPr/>
          </p:nvSpPr>
          <p:spPr>
            <a:xfrm>
              <a:off x="3832016" y="2638596"/>
              <a:ext cx="1334344" cy="215444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CCFFC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latin typeface="Arial" pitchFamily="34" charset="0"/>
                  <a:cs typeface="Arial" pitchFamily="34" charset="0"/>
                </a:rPr>
                <a:t>Включение в резерв</a:t>
              </a:r>
              <a:endParaRPr lang="ru-RU" sz="8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05" name="Прямая со стрелкой 204"/>
          <p:cNvCxnSpPr/>
          <p:nvPr/>
        </p:nvCxnSpPr>
        <p:spPr>
          <a:xfrm flipH="1">
            <a:off x="8008620" y="2628900"/>
            <a:ext cx="2979421" cy="3329940"/>
          </a:xfrm>
          <a:prstGeom prst="straightConnector1">
            <a:avLst/>
          </a:prstGeom>
          <a:solidFill>
            <a:srgbClr val="CCCCFF"/>
          </a:solidFill>
          <a:ln w="57150">
            <a:solidFill>
              <a:srgbClr val="FFC000"/>
            </a:solidFill>
            <a:tailEnd type="triangle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2" name="TextBox 211"/>
          <p:cNvSpPr txBox="1"/>
          <p:nvPr/>
        </p:nvSpPr>
        <p:spPr>
          <a:xfrm>
            <a:off x="3903138" y="1617115"/>
            <a:ext cx="1032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КАНДИДАТЫ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93573"/>
              </p:ext>
            </p:extLst>
          </p:nvPr>
        </p:nvGraphicFramePr>
        <p:xfrm>
          <a:off x="8743106" y="3844124"/>
          <a:ext cx="3293084" cy="2079033"/>
        </p:xfrm>
        <a:graphic>
          <a:graphicData uri="http://schemas.openxmlformats.org/drawingml/2006/table">
            <a:tbl>
              <a:tblPr/>
              <a:tblGrid>
                <a:gridCol w="823271"/>
                <a:gridCol w="823271"/>
                <a:gridCol w="823271"/>
                <a:gridCol w="823271"/>
              </a:tblGrid>
              <a:tr h="11855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Категории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в/сл.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Денежные выплаты за пребывание в </a:t>
                      </a:r>
                      <a:r>
                        <a:rPr lang="ru-RU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резерве,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Денежные выплаты в период прохождения военных </a:t>
                      </a:r>
                      <a:r>
                        <a:rPr lang="ru-RU" sz="1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сборов,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 </a:t>
                      </a:r>
                      <a:r>
                        <a:rPr lang="ru-RU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год,</a:t>
                      </a:r>
                    </a:p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3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Полковник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45 770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156 540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Лейтенант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Сержант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24 910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85 190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3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Рядовой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77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 153"/>
          <p:cNvSpPr/>
          <p:nvPr/>
        </p:nvSpPr>
        <p:spPr>
          <a:xfrm>
            <a:off x="28216" y="33193"/>
            <a:ext cx="12192000" cy="6825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" name="Группа 58"/>
          <p:cNvGrpSpPr/>
          <p:nvPr/>
        </p:nvGrpSpPr>
        <p:grpSpPr>
          <a:xfrm>
            <a:off x="54" y="4174"/>
            <a:ext cx="12191945" cy="720000"/>
            <a:chOff x="54" y="4174"/>
            <a:chExt cx="12191945" cy="720000"/>
          </a:xfrm>
        </p:grpSpPr>
        <p:grpSp>
          <p:nvGrpSpPr>
            <p:cNvPr id="4" name="Группа 59"/>
            <p:cNvGrpSpPr/>
            <p:nvPr/>
          </p:nvGrpSpPr>
          <p:grpSpPr>
            <a:xfrm>
              <a:off x="54" y="4174"/>
              <a:ext cx="12191945" cy="720000"/>
              <a:chOff x="-9456" y="655886"/>
              <a:chExt cx="9156072" cy="628345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-9456" y="655886"/>
                <a:ext cx="9153456" cy="62202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/>
            </p:spPr>
            <p:txBody>
              <a:bodyPr wrap="square" lIns="103114" tIns="51554" rIns="103114" bIns="51554" rtlCol="0" anchor="ctr">
                <a:spAutoFit/>
              </a:bodyPr>
              <a:lstStyle/>
              <a:p>
                <a:pPr algn="ctr" defTabSz="699734">
                  <a:defRPr/>
                </a:pPr>
                <a:endParaRPr lang="ru-RU" sz="1200" b="1" kern="0" dirty="0">
                  <a:ln w="18000">
                    <a:solidFill>
                      <a:srgbClr val="FFFF00"/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9952" y="664193"/>
                <a:ext cx="1216664" cy="620038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1199543" y="9526"/>
              <a:ext cx="9754150" cy="69532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1037337">
                <a:defRPr/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Финансовое обеспечение резервистов</a:t>
              </a:r>
              <a:endPara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sp>
          <p:nvSpPr>
            <p:cNvPr id="63" name="Номер слайда 1"/>
            <p:cNvSpPr txBox="1">
              <a:spLocks/>
            </p:cNvSpPr>
            <p:nvPr/>
          </p:nvSpPr>
          <p:spPr>
            <a:xfrm>
              <a:off x="10957176" y="32001"/>
              <a:ext cx="1231340" cy="684927"/>
            </a:xfrm>
            <a:prstGeom prst="rect">
              <a:avLst/>
            </a:prstGeom>
            <a:noFill/>
            <a:ln w="6350" cap="rnd" cmpd="dbl">
              <a:noFill/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</p:spPr>
          <p:txBody>
            <a:bodyPr wrap="square" lIns="0" tIns="0" rIns="0" bIns="0" rtlCol="0" anchor="ctr">
              <a:noAutofit/>
            </a:bodyPr>
            <a:lstStyle>
              <a:defPPr>
                <a:defRPr lang="ru-RU"/>
              </a:defPPr>
              <a:lvl1pPr>
                <a:defRPr sz="2800" b="1" cap="all">
                  <a:ln w="0"/>
                  <a:gradFill flip="none">
                    <a:gsLst>
                      <a:gs pos="0">
                        <a:srgbClr val="629DD1">
                          <a:tint val="75000"/>
                          <a:shade val="75000"/>
                          <a:satMod val="170000"/>
                        </a:srgbClr>
                      </a:gs>
                      <a:gs pos="49000">
                        <a:srgbClr val="629DD1">
                          <a:tint val="88000"/>
                          <a:shade val="65000"/>
                          <a:satMod val="172000"/>
                        </a:srgbClr>
                      </a:gs>
                      <a:gs pos="50000">
                        <a:srgbClr val="629DD1">
                          <a:shade val="65000"/>
                          <a:satMod val="130000"/>
                        </a:srgbClr>
                      </a:gs>
                      <a:gs pos="92000">
                        <a:srgbClr val="629DD1">
                          <a:shade val="50000"/>
                          <a:satMod val="120000"/>
                        </a:srgbClr>
                      </a:gs>
                      <a:gs pos="100000">
                        <a:srgbClr val="629DD1">
                          <a:shade val="48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defRPr>
              </a:lvl1pPr>
            </a:lstStyle>
            <a:p>
              <a:pPr algn="ctr" defTabSz="963823">
                <a:lnSpc>
                  <a:spcPct val="80000"/>
                </a:lnSpc>
                <a:defRPr/>
              </a:pPr>
              <a:fld id="{2F64DE77-A5EA-4491-8BD5-9309FE635802}" type="slidenum">
                <a:rPr lang="ru-RU" kern="0" cap="none" smtClean="0">
                  <a:ln>
                    <a:noFill/>
                  </a:ln>
                  <a:solidFill>
                    <a:prstClr val="black"/>
                  </a:solidFill>
                  <a:effectLst/>
                  <a:latin typeface="Myriad Pro Cond" panose="020B0506030403020204" pitchFamily="34" charset="0"/>
                  <a:cs typeface="Arial" pitchFamily="34" charset="0"/>
                </a:rPr>
                <a:pPr algn="ctr" defTabSz="963823">
                  <a:lnSpc>
                    <a:spcPct val="80000"/>
                  </a:lnSpc>
                  <a:defRPr/>
                </a:pPr>
                <a:t>5</a:t>
              </a:fld>
              <a:endParaRPr lang="ru-RU" kern="0" cap="none" dirty="0">
                <a:ln>
                  <a:noFill/>
                </a:ln>
                <a:solidFill>
                  <a:prstClr val="black"/>
                </a:solidFill>
                <a:effectLst/>
                <a:latin typeface="Myriad Pro Cond" panose="020B0506030403020204" pitchFamily="34" charset="0"/>
                <a:cs typeface="Arial" pitchFamily="34" charset="0"/>
              </a:endParaRPr>
            </a:p>
          </p:txBody>
        </p:sp>
      </p:grpSp>
      <p:cxnSp>
        <p:nvCxnSpPr>
          <p:cNvPr id="155" name="Прямая соединительная линия 154"/>
          <p:cNvCxnSpPr/>
          <p:nvPr/>
        </p:nvCxnSpPr>
        <p:spPr>
          <a:xfrm>
            <a:off x="-9402" y="743812"/>
            <a:ext cx="12198914" cy="15869"/>
          </a:xfrm>
          <a:prstGeom prst="line">
            <a:avLst/>
          </a:prstGeom>
          <a:ln w="444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152400" y="952500"/>
            <a:ext cx="11972620" cy="5615934"/>
            <a:chOff x="1991544" y="711136"/>
            <a:chExt cx="8353328" cy="5857298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991544" y="5992141"/>
              <a:ext cx="8353328" cy="576293"/>
            </a:xfrm>
            <a:prstGeom prst="rect">
              <a:avLst/>
            </a:prstGeom>
            <a:solidFill>
              <a:srgbClr val="99FF66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8000" tIns="72000" rIns="108000" bIns="72000" anchor="ctr">
              <a:spAutoFit/>
            </a:bodyPr>
            <a:lstStyle/>
            <a:p>
              <a:pPr algn="just">
                <a:defRPr/>
              </a:pPr>
              <a:r>
                <a:rPr lang="ru-RU" sz="1400" b="1" dirty="0" err="1">
                  <a:solidFill>
                    <a:schemeClr val="tx1"/>
                  </a:solidFill>
                </a:rPr>
                <a:t>д</a:t>
              </a:r>
              <a:r>
                <a:rPr lang="ru-RU" sz="1400" b="1" dirty="0">
                  <a:solidFill>
                    <a:schemeClr val="tx1"/>
                  </a:solidFill>
                </a:rPr>
                <a:t>) другие выплаты, предусмотренные федеральными законами и иными нормативными правовыми актами Российской Федерации.</a:t>
              </a:r>
              <a:endParaRPr lang="ru-RU" sz="1400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991544" y="4518560"/>
              <a:ext cx="8352928" cy="1275170"/>
            </a:xfrm>
            <a:prstGeom prst="rect">
              <a:avLst/>
            </a:prstGeom>
            <a:solidFill>
              <a:srgbClr val="E4EC94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108000" tIns="72000" rIns="108000" bIns="72000" anchor="ctr">
              <a:spAutoFit/>
            </a:bodyPr>
            <a:lstStyle/>
            <a:p>
              <a:pPr algn="just"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г) единовременная денежная выплата при заключении нового контракта о пребывании в мобилизационном людском резерве:</a:t>
              </a:r>
            </a:p>
            <a:p>
              <a:pPr algn="just"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при сроке нового контракта 3 года либо при меньшем сроке нового контракта - до наступления предельного возраста пребывания в резерве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– </a:t>
              </a:r>
              <a:br>
                <a:rPr lang="ru-RU" sz="1400" b="1" dirty="0" smtClean="0">
                  <a:solidFill>
                    <a:schemeClr val="tx1"/>
                  </a:solidFill>
                </a:rPr>
              </a:br>
              <a:r>
                <a:rPr lang="ru-RU" sz="1400" b="1" dirty="0" smtClean="0">
                  <a:solidFill>
                    <a:schemeClr val="tx1"/>
                  </a:solidFill>
                </a:rPr>
                <a:t>1 </a:t>
              </a:r>
              <a:r>
                <a:rPr lang="ru-RU" sz="1400" b="1" dirty="0">
                  <a:solidFill>
                    <a:schemeClr val="tx1"/>
                  </a:solidFill>
                </a:rPr>
                <a:t>месячный оклад;</a:t>
              </a:r>
            </a:p>
            <a:p>
              <a:pPr algn="just"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при сроке нового контракта 5 лет либо при меньшем сроке нового контракта - до наступления предельного возраста пребывания в резерве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– </a:t>
              </a:r>
              <a:br>
                <a:rPr lang="ru-RU" sz="1400" b="1" dirty="0" smtClean="0">
                  <a:solidFill>
                    <a:schemeClr val="tx1"/>
                  </a:solidFill>
                </a:rPr>
              </a:br>
              <a:r>
                <a:rPr lang="ru-RU" sz="1400" b="1" dirty="0" smtClean="0">
                  <a:solidFill>
                    <a:schemeClr val="tx1"/>
                  </a:solidFill>
                </a:rPr>
                <a:t>1,5 </a:t>
              </a:r>
              <a:r>
                <a:rPr lang="ru-RU" sz="1400" b="1" dirty="0">
                  <a:solidFill>
                    <a:schemeClr val="tx1"/>
                  </a:solidFill>
                </a:rPr>
                <a:t>месячного оклада;</a:t>
              </a:r>
              <a:endParaRPr lang="ru-RU" sz="1400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91544" y="711136"/>
              <a:ext cx="8352928" cy="360850"/>
            </a:xfrm>
            <a:prstGeom prst="rect">
              <a:avLst/>
            </a:prstGeom>
            <a:solidFill>
              <a:srgbClr val="C6D9F1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08000" tIns="72000" rIns="108000" bIns="72000">
              <a:spAutoFit/>
            </a:bodyPr>
            <a:lstStyle/>
            <a:p>
              <a:pPr algn="just"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а</a:t>
              </a:r>
              <a:r>
                <a:rPr lang="ru-RU" sz="1400" b="1" dirty="0">
                  <a:solidFill>
                    <a:schemeClr val="tx1"/>
                  </a:solidFill>
                  <a:cs typeface="Times New Roman" pitchFamily="18" charset="0"/>
                </a:rPr>
                <a:t>) месячный оклад;</a:t>
              </a:r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991544" y="1280074"/>
              <a:ext cx="8352928" cy="14380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08000" tIns="72000" rIns="108000" bIns="72000" anchor="ctr">
              <a:spAutoFit/>
            </a:bodyPr>
            <a:lstStyle/>
            <a:p>
              <a:pPr algn="just"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б) коэффициенты (районные, за пребывание в резерве в высокогорных районах, за пребывание в резерве в пустынных и безводных местностях) за пребывание в резерве в районах Крайнего Севера, приравненных к ним местностях и других местностях с неблагоприятными климатическими или экологическими условиями, в том числе отдаленных, к месячному окладу и процентных надбавок в размерах, установленных федеральными законами и иными нормативными правовыми актами Российской Федерации для граждан, работающих и проживающих в указанных районах и местностях;</a:t>
              </a:r>
              <a:endParaRPr lang="ru-RU" sz="1400" b="1" dirty="0">
                <a:solidFill>
                  <a:schemeClr val="tx1"/>
                </a:solidFill>
                <a:cs typeface="Arial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991544" y="3063141"/>
              <a:ext cx="8352928" cy="1258338"/>
              <a:chOff x="467544" y="3092016"/>
              <a:chExt cx="8352928" cy="1258338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467544" y="3092016"/>
                <a:ext cx="8352928" cy="1222624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108000" tIns="72000" rIns="108000" bIns="72000" anchor="ctr">
                <a:spAutoFit/>
              </a:bodyPr>
              <a:lstStyle/>
              <a:p>
                <a:pPr algn="just">
                  <a:defRPr/>
                </a:pPr>
                <a:r>
                  <a:rPr lang="ru-RU" sz="1400" b="1" dirty="0">
                    <a:solidFill>
                      <a:schemeClr val="tx1"/>
                    </a:solidFill>
                  </a:rPr>
                  <a:t>в) ежемесячная процентная надбавка за непрерывное пребывание в резерве к месячному окладу, которая выплачивается в следующих размерах при непрерывном пребывании в резерве:</a:t>
                </a:r>
              </a:p>
              <a:p>
                <a:pPr algn="just">
                  <a:defRPr/>
                </a:pPr>
                <a:endParaRPr lang="ru-RU" sz="1400" b="1" dirty="0">
                  <a:solidFill>
                    <a:schemeClr val="tx1"/>
                  </a:solidFill>
                </a:endParaRPr>
              </a:p>
              <a:p>
                <a:pPr algn="just">
                  <a:defRPr/>
                </a:pPr>
                <a:endParaRPr lang="ru-RU" sz="1400" b="1" dirty="0">
                  <a:solidFill>
                    <a:schemeClr val="tx1"/>
                  </a:solidFill>
                </a:endParaRPr>
              </a:p>
              <a:p>
                <a:pPr algn="just">
                  <a:defRPr/>
                </a:pPr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1691680" y="3611110"/>
                <a:ext cx="6984776" cy="739244"/>
                <a:chOff x="827584" y="3841884"/>
                <a:chExt cx="7560840" cy="739244"/>
              </a:xfrm>
            </p:grpSpPr>
            <p:sp>
              <p:nvSpPr>
                <p:cNvPr id="32" name="Прямоугольник 31"/>
                <p:cNvSpPr/>
                <p:nvPr/>
              </p:nvSpPr>
              <p:spPr>
                <a:xfrm>
                  <a:off x="827584" y="3842464"/>
                  <a:ext cx="4032448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sz="1400" b="1" dirty="0"/>
                    <a:t>от 3 до 5 лет - 10 процентов;</a:t>
                  </a:r>
                </a:p>
                <a:p>
                  <a:pPr>
                    <a:defRPr/>
                  </a:pPr>
                  <a:r>
                    <a:rPr lang="ru-RU" sz="1400" b="1" dirty="0"/>
                    <a:t>от 5 до 10 лет - 20 процентов;</a:t>
                  </a:r>
                </a:p>
                <a:p>
                  <a:pPr>
                    <a:defRPr/>
                  </a:pPr>
                  <a:r>
                    <a:rPr lang="ru-RU" sz="1400" b="1" dirty="0"/>
                    <a:t>от 10 до 15 лет - 30 процентов;</a:t>
                  </a:r>
                </a:p>
              </p:txBody>
            </p:sp>
            <p:sp>
              <p:nvSpPr>
                <p:cNvPr id="33" name="Прямоугольник 32"/>
                <p:cNvSpPr/>
                <p:nvPr/>
              </p:nvSpPr>
              <p:spPr>
                <a:xfrm>
                  <a:off x="4355976" y="3841884"/>
                  <a:ext cx="403244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ru-RU" sz="1400" b="1" dirty="0"/>
                    <a:t>от 15 до 20 лет - 40 процентов;</a:t>
                  </a:r>
                </a:p>
                <a:p>
                  <a:pPr>
                    <a:defRPr/>
                  </a:pPr>
                  <a:r>
                    <a:rPr lang="ru-RU" sz="1400" b="1" dirty="0"/>
                    <a:t>20 лет и более - 50 процентов;</a:t>
                  </a:r>
                  <a:endParaRPr lang="ru-RU" sz="1400" b="1" dirty="0">
                    <a:cs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31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18875</TotalTime>
  <Words>894</Words>
  <Application>Microsoft Office PowerPoint</Application>
  <PresentationFormat>Произвольный</PresentationFormat>
  <Paragraphs>155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user1</cp:lastModifiedBy>
  <cp:revision>926</cp:revision>
  <cp:lastPrinted>2021-07-07T04:29:25Z</cp:lastPrinted>
  <dcterms:created xsi:type="dcterms:W3CDTF">2020-05-11T07:43:26Z</dcterms:created>
  <dcterms:modified xsi:type="dcterms:W3CDTF">2021-07-08T04:38:13Z</dcterms:modified>
</cp:coreProperties>
</file>